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9.xml" ContentType="application/vnd.openxmlformats-officedocument.presentationml.notesSlide+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7.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6" r:id="rId1"/>
    <p:sldMasterId id="2147484154" r:id="rId2"/>
  </p:sldMasterIdLst>
  <p:notesMasterIdLst>
    <p:notesMasterId r:id="rId41"/>
  </p:notesMasterIdLst>
  <p:handoutMasterIdLst>
    <p:handoutMasterId r:id="rId42"/>
  </p:handoutMasterIdLst>
  <p:sldIdLst>
    <p:sldId id="256" r:id="rId3"/>
    <p:sldId id="530" r:id="rId4"/>
    <p:sldId id="531" r:id="rId5"/>
    <p:sldId id="532" r:id="rId6"/>
    <p:sldId id="512" r:id="rId7"/>
    <p:sldId id="533" r:id="rId8"/>
    <p:sldId id="454" r:id="rId9"/>
    <p:sldId id="516" r:id="rId10"/>
    <p:sldId id="517" r:id="rId11"/>
    <p:sldId id="455" r:id="rId12"/>
    <p:sldId id="453" r:id="rId13"/>
    <p:sldId id="520" r:id="rId14"/>
    <p:sldId id="521" r:id="rId15"/>
    <p:sldId id="522" r:id="rId16"/>
    <p:sldId id="451" r:id="rId17"/>
    <p:sldId id="501" r:id="rId18"/>
    <p:sldId id="456" r:id="rId19"/>
    <p:sldId id="526" r:id="rId20"/>
    <p:sldId id="306" r:id="rId21"/>
    <p:sldId id="495" r:id="rId22"/>
    <p:sldId id="360" r:id="rId23"/>
    <p:sldId id="527" r:id="rId24"/>
    <p:sldId id="534" r:id="rId25"/>
    <p:sldId id="535" r:id="rId26"/>
    <p:sldId id="459" r:id="rId27"/>
    <p:sldId id="462" r:id="rId28"/>
    <p:sldId id="369" r:id="rId29"/>
    <p:sldId id="502" r:id="rId30"/>
    <p:sldId id="523" r:id="rId31"/>
    <p:sldId id="507" r:id="rId32"/>
    <p:sldId id="536" r:id="rId33"/>
    <p:sldId id="537" r:id="rId34"/>
    <p:sldId id="510" r:id="rId35"/>
    <p:sldId id="524" r:id="rId36"/>
    <p:sldId id="525" r:id="rId37"/>
    <p:sldId id="511" r:id="rId38"/>
    <p:sldId id="528" r:id="rId39"/>
    <p:sldId id="529" r:id="rId40"/>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63" autoAdjust="0"/>
  </p:normalViewPr>
  <p:slideViewPr>
    <p:cSldViewPr snapToGrid="0">
      <p:cViewPr varScale="1">
        <p:scale>
          <a:sx n="83" d="100"/>
          <a:sy n="83" d="100"/>
        </p:scale>
        <p:origin x="108" y="7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haven’t talked about minor losses yet and that makes the analysis even more complicated.</a:t>
            </a:r>
          </a:p>
        </p:txBody>
      </p:sp>
      <p:sp>
        <p:nvSpPr>
          <p:cNvPr id="4" name="Slide Number Placeholder 3"/>
          <p:cNvSpPr>
            <a:spLocks noGrp="1"/>
          </p:cNvSpPr>
          <p:nvPr>
            <p:ph type="sldNum" sz="quarter" idx="5"/>
          </p:nvPr>
        </p:nvSpPr>
        <p:spPr/>
        <p:txBody>
          <a:bodyPr/>
          <a:lstStyle/>
          <a:p>
            <a:fld id="{62E679DB-9C16-4532-959D-C87E42B408FA}" type="slidenum">
              <a:rPr lang="en-US" smtClean="0"/>
              <a:pPr/>
              <a:t>23</a:t>
            </a:fld>
            <a:endParaRPr lang="en-US"/>
          </a:p>
        </p:txBody>
      </p:sp>
    </p:spTree>
    <p:extLst>
      <p:ext uri="{BB962C8B-B14F-4D97-AF65-F5344CB8AC3E}">
        <p14:creationId xmlns:p14="http://schemas.microsoft.com/office/powerpoint/2010/main" val="53061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25</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26</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28</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29</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30</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Imaginary water surface has same elevation and pressure as the exit. But it has no kinetic energy. </a:t>
            </a:r>
          </a:p>
        </p:txBody>
      </p:sp>
      <p:sp>
        <p:nvSpPr>
          <p:cNvPr id="4" name="Slide Number Placeholder 3"/>
          <p:cNvSpPr>
            <a:spLocks noGrp="1"/>
          </p:cNvSpPr>
          <p:nvPr>
            <p:ph type="sldNum" sz="quarter" idx="5"/>
          </p:nvPr>
        </p:nvSpPr>
        <p:spPr/>
        <p:txBody>
          <a:bodyPr/>
          <a:lstStyle/>
          <a:p>
            <a:fld id="{62E679DB-9C16-4532-959D-C87E42B408FA}" type="slidenum">
              <a:rPr lang="en-US" smtClean="0"/>
              <a:pPr/>
              <a:t>32</a:t>
            </a:fld>
            <a:endParaRPr lang="en-US"/>
          </a:p>
        </p:txBody>
      </p:sp>
    </p:spTree>
    <p:extLst>
      <p:ext uri="{BB962C8B-B14F-4D97-AF65-F5344CB8AC3E}">
        <p14:creationId xmlns:p14="http://schemas.microsoft.com/office/powerpoint/2010/main" val="326367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33</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sz="1200" dirty="0"/>
              <a:t>This trick is used extensively in this class, </a:t>
            </a:r>
          </a:p>
          <a:p>
            <a:r>
              <a:rPr lang="en-US" sz="1200" dirty="0"/>
              <a:t>understanding it will make it easier to understand</a:t>
            </a:r>
          </a:p>
          <a:p>
            <a:r>
              <a:rPr lang="en-US" sz="1200" dirty="0"/>
              <a:t>future course concepts!</a:t>
            </a:r>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does each unit know what flow rate to use in its design? (show </a:t>
            </a:r>
            <a:r>
              <a:rPr lang="en-US" dirty="0" err="1"/>
              <a:t>FeatureStudio</a:t>
            </a:r>
            <a:r>
              <a:rPr lang="en-US" dirty="0"/>
              <a:t> and how </a:t>
            </a:r>
            <a:r>
              <a:rPr lang="en-US" dirty="0" err="1"/>
              <a:t>Qm_max</a:t>
            </a:r>
            <a:r>
              <a:rPr lang="en-US" dirty="0"/>
              <a:t> is passed to children)</a:t>
            </a:r>
          </a:p>
          <a:p>
            <a:r>
              <a:rPr lang="en-US" dirty="0"/>
              <a:t>Look at how short the </a:t>
            </a:r>
            <a:r>
              <a:rPr lang="en-US" dirty="0" err="1"/>
              <a:t>FeatureList</a:t>
            </a:r>
            <a:r>
              <a:rPr lang="en-US" dirty="0"/>
              <a:t> is in the PS!</a:t>
            </a:r>
          </a:p>
          <a:p>
            <a:r>
              <a:rPr lang="en-US" dirty="0"/>
              <a:t>Show variables and explain that each child has its own map (or list) of variables</a:t>
            </a:r>
          </a:p>
          <a:p>
            <a:r>
              <a:rPr lang="en-US" dirty="0"/>
              <a:t>Show Bill of Materials, cost per L/s, every part has a price and cost per L/s</a:t>
            </a:r>
          </a:p>
          <a:p>
            <a:r>
              <a:rPr lang="en-US" dirty="0"/>
              <a:t>Show cut list and 755 plate settlers  and upper and lower floc baffles.</a:t>
            </a:r>
          </a:p>
          <a:p>
            <a:r>
              <a:rPr lang="en-US" dirty="0"/>
              <a:t>Show </a:t>
            </a:r>
          </a:p>
          <a:p>
            <a:r>
              <a:rPr lang="en-US" dirty="0"/>
              <a:t>path of water through the plant</a:t>
            </a:r>
          </a:p>
          <a:p>
            <a:r>
              <a:rPr lang="en-US" dirty="0"/>
              <a:t>Side of et</a:t>
            </a:r>
          </a:p>
          <a:p>
            <a:r>
              <a:rPr lang="en-US" dirty="0"/>
              <a:t>end of a sed tank</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2</a:t>
            </a:fld>
            <a:endParaRPr lang="en-US"/>
          </a:p>
        </p:txBody>
      </p:sp>
    </p:spTree>
    <p:extLst>
      <p:ext uri="{BB962C8B-B14F-4D97-AF65-F5344CB8AC3E}">
        <p14:creationId xmlns:p14="http://schemas.microsoft.com/office/powerpoint/2010/main" val="181804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Why not the smallest pipe? More head loss!</a:t>
            </a:r>
          </a:p>
          <a:p>
            <a:r>
              <a:rPr lang="en-US" dirty="0"/>
              <a:t>Why not the biggest pipe? More cost! And this pipe is exposed to sunlight and people and animals and so needs to be a galvanized iron pipe</a:t>
            </a:r>
          </a:p>
        </p:txBody>
      </p:sp>
      <p:sp>
        <p:nvSpPr>
          <p:cNvPr id="4" name="Slide Number Placeholder 3"/>
          <p:cNvSpPr>
            <a:spLocks noGrp="1"/>
          </p:cNvSpPr>
          <p:nvPr>
            <p:ph type="sldNum" sz="quarter" idx="5"/>
          </p:nvPr>
        </p:nvSpPr>
        <p:spPr/>
        <p:txBody>
          <a:bodyPr/>
          <a:lstStyle/>
          <a:p>
            <a:fld id="{62E679DB-9C16-4532-959D-C87E42B408FA}" type="slidenum">
              <a:rPr lang="en-US" smtClean="0"/>
              <a:pPr/>
              <a:t>35</a:t>
            </a:fld>
            <a:endParaRPr lang="en-US"/>
          </a:p>
        </p:txBody>
      </p:sp>
    </p:spTree>
    <p:extLst>
      <p:ext uri="{BB962C8B-B14F-4D97-AF65-F5344CB8AC3E}">
        <p14:creationId xmlns:p14="http://schemas.microsoft.com/office/powerpoint/2010/main" val="110108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a:t>
            </a:fld>
            <a:endParaRPr lang="en-US"/>
          </a:p>
        </p:txBody>
      </p:sp>
    </p:spTree>
    <p:extLst>
      <p:ext uri="{BB962C8B-B14F-4D97-AF65-F5344CB8AC3E}">
        <p14:creationId xmlns:p14="http://schemas.microsoft.com/office/powerpoint/2010/main" val="22911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5034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12</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14</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19</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20</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21</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386652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6417176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1735785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17661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2460705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7938573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962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0378034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1504857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4.png"/><Relationship Id="rId3" Type="http://schemas.openxmlformats.org/officeDocument/2006/relationships/tags" Target="../tags/tag2.xml"/><Relationship Id="rId7" Type="http://schemas.openxmlformats.org/officeDocument/2006/relationships/notesSlide" Target="../notesSlides/notesSlide4.xml"/><Relationship Id="rId12" Type="http://schemas.openxmlformats.org/officeDocument/2006/relationships/image" Target="../media/image2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Layout" Target="../slideLayouts/slideLayout18.xml"/><Relationship Id="rId11" Type="http://schemas.openxmlformats.org/officeDocument/2006/relationships/image" Target="../media/image22.wmf"/><Relationship Id="rId5" Type="http://schemas.openxmlformats.org/officeDocument/2006/relationships/tags" Target="../tags/tag4.xml"/><Relationship Id="rId15" Type="http://schemas.openxmlformats.org/officeDocument/2006/relationships/image" Target="../media/image26.png"/><Relationship Id="rId10" Type="http://schemas.openxmlformats.org/officeDocument/2006/relationships/oleObject" Target="../embeddings/oleObject2.bin"/><Relationship Id="rId4" Type="http://schemas.openxmlformats.org/officeDocument/2006/relationships/tags" Target="../tags/tag3.xml"/><Relationship Id="rId9" Type="http://schemas.openxmlformats.org/officeDocument/2006/relationships/image" Target="../media/image21.wmf"/><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9.emf"/><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oleObject" Target="../embeddings/oleObject4.bin"/><Relationship Id="rId18" Type="http://schemas.openxmlformats.org/officeDocument/2006/relationships/image" Target="../media/image3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22.png"/><Relationship Id="rId17" Type="http://schemas.openxmlformats.org/officeDocument/2006/relationships/image" Target="../media/image34.png"/><Relationship Id="rId2" Type="http://schemas.openxmlformats.org/officeDocument/2006/relationships/tags" Target="../tags/tag8.xml"/><Relationship Id="rId16" Type="http://schemas.openxmlformats.org/officeDocument/2006/relationships/image" Target="../media/image33.png"/><Relationship Id="rId20" Type="http://schemas.openxmlformats.org/officeDocument/2006/relationships/image" Target="../media/image23.png"/><Relationship Id="rId1" Type="http://schemas.openxmlformats.org/officeDocument/2006/relationships/vmlDrawing" Target="../drawings/vmlDrawing3.vml"/><Relationship Id="rId6" Type="http://schemas.openxmlformats.org/officeDocument/2006/relationships/tags" Target="../tags/tag12.xml"/><Relationship Id="rId5" Type="http://schemas.openxmlformats.org/officeDocument/2006/relationships/tags" Target="../tags/tag11.xml"/><Relationship Id="rId15" Type="http://schemas.openxmlformats.org/officeDocument/2006/relationships/image" Target="../media/image32.png"/><Relationship Id="rId19" Type="http://schemas.openxmlformats.org/officeDocument/2006/relationships/image" Target="../media/image36.png"/><Relationship Id="rId4" Type="http://schemas.openxmlformats.org/officeDocument/2006/relationships/tags" Target="../tags/tag10.xml"/><Relationship Id="rId9" Type="http://schemas.openxmlformats.org/officeDocument/2006/relationships/image" Target="../media/image31.png"/><Relationship Id="rId14" Type="http://schemas.openxmlformats.org/officeDocument/2006/relationships/image" Target="../media/image21.wmf"/></Relationships>
</file>

<file path=ppt/slides/_rels/slide16.xml.rels><?xml version="1.0" encoding="UTF-8" standalone="yes"?>
<Relationships xmlns="http://schemas.openxmlformats.org/package/2006/relationships"><Relationship Id="rId13" Type="http://schemas.openxmlformats.org/officeDocument/2006/relationships/image" Target="../media/image34.png"/><Relationship Id="rId3" Type="http://schemas.openxmlformats.org/officeDocument/2006/relationships/image" Target="../media/image37.png"/><Relationship Id="rId12" Type="http://schemas.openxmlformats.org/officeDocument/2006/relationships/image" Target="../media/image22.png"/><Relationship Id="rId2" Type="http://schemas.openxmlformats.org/officeDocument/2006/relationships/slideLayout" Target="../slideLayouts/slideLayout21.xml"/><Relationship Id="rId1" Type="http://schemas.openxmlformats.org/officeDocument/2006/relationships/tags" Target="../tags/tag14.xml"/><Relationship Id="rId5" Type="http://schemas.openxmlformats.org/officeDocument/2006/relationships/image" Target="../media/image31.png"/><Relationship Id="rId4" Type="http://schemas.openxmlformats.org/officeDocument/2006/relationships/hyperlink" Target="https://il.water.usgs.gov/proj/feq/fequtl98.i2h/4_7aupdate.html"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hyperlink" Target="https://cad.onshape.com/documents/8d924b2549acff380e424b34/w/6f6ca29fcfafb80335db3181/e/1a5474eda4218a2ac7a46f59"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21.xml"/><Relationship Id="rId7" Type="http://schemas.openxmlformats.org/officeDocument/2006/relationships/image" Target="../media/image4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8.xml"/><Relationship Id="rId5" Type="http://schemas.openxmlformats.org/officeDocument/2006/relationships/slideLayout" Target="../slideLayouts/slideLayout18.xml"/><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5.xml"/><Relationship Id="rId7" Type="http://schemas.openxmlformats.org/officeDocument/2006/relationships/notesSlide" Target="../notesSlides/notesSlide9.xml"/><Relationship Id="rId12" Type="http://schemas.openxmlformats.org/officeDocument/2006/relationships/image" Target="../media/image4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21.xml"/><Relationship Id="rId11" Type="http://schemas.openxmlformats.org/officeDocument/2006/relationships/image" Target="../media/image49.png"/><Relationship Id="rId5" Type="http://schemas.openxmlformats.org/officeDocument/2006/relationships/tags" Target="../tags/tag27.xml"/><Relationship Id="rId10" Type="http://schemas.openxmlformats.org/officeDocument/2006/relationships/image" Target="../media/image48.png"/><Relationship Id="rId4" Type="http://schemas.openxmlformats.org/officeDocument/2006/relationships/tags" Target="../tags/tag26.xml"/><Relationship Id="rId9"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28.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29.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4.png"/><Relationship Id="rId3" Type="http://schemas.openxmlformats.org/officeDocument/2006/relationships/tags" Target="../tags/tag32.xml"/><Relationship Id="rId7" Type="http://schemas.openxmlformats.org/officeDocument/2006/relationships/notesSlide" Target="../notesSlides/notesSlide12.xml"/><Relationship Id="rId12" Type="http://schemas.openxmlformats.org/officeDocument/2006/relationships/image" Target="../media/image5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1.xml"/><Relationship Id="rId11" Type="http://schemas.openxmlformats.org/officeDocument/2006/relationships/image" Target="../media/image52.png"/><Relationship Id="rId5" Type="http://schemas.openxmlformats.org/officeDocument/2006/relationships/tags" Target="../tags/tag3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3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7.xml"/><Relationship Id="rId7" Type="http://schemas.openxmlformats.org/officeDocument/2006/relationships/image" Target="../media/image51.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14.xml"/><Relationship Id="rId11" Type="http://schemas.openxmlformats.org/officeDocument/2006/relationships/image" Target="../media/image56.jpeg"/><Relationship Id="rId5" Type="http://schemas.openxmlformats.org/officeDocument/2006/relationships/slideLayout" Target="../slideLayouts/slideLayout21.xml"/><Relationship Id="rId10" Type="http://schemas.openxmlformats.org/officeDocument/2006/relationships/image" Target="../media/image55.png"/><Relationship Id="rId4" Type="http://schemas.openxmlformats.org/officeDocument/2006/relationships/tags" Target="../tags/tag38.xml"/><Relationship Id="rId9"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24.xml"/><Relationship Id="rId7" Type="http://schemas.openxmlformats.org/officeDocument/2006/relationships/image" Target="../media/image59.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15.xml"/><Relationship Id="rId9"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43.xml"/><Relationship Id="rId7" Type="http://schemas.openxmlformats.org/officeDocument/2006/relationships/image" Target="../media/image6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16.xml"/><Relationship Id="rId5" Type="http://schemas.openxmlformats.org/officeDocument/2006/relationships/slideLayout" Target="../slideLayouts/slideLayout18.xml"/><Relationship Id="rId10" Type="http://schemas.openxmlformats.org/officeDocument/2006/relationships/image" Target="../media/image38.png"/><Relationship Id="rId4" Type="http://schemas.openxmlformats.org/officeDocument/2006/relationships/tags" Target="../tags/tag44.xml"/><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image" Target="../media/image63.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9.xml"/><Relationship Id="rId7" Type="http://schemas.openxmlformats.org/officeDocument/2006/relationships/image" Target="../media/image6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17.xml"/><Relationship Id="rId5" Type="http://schemas.openxmlformats.org/officeDocument/2006/relationships/slideLayout" Target="../slideLayouts/slideLayout18.xml"/><Relationship Id="rId10" Type="http://schemas.openxmlformats.org/officeDocument/2006/relationships/image" Target="../media/image65.png"/><Relationship Id="rId4" Type="http://schemas.openxmlformats.org/officeDocument/2006/relationships/tags" Target="../tags/tag50.xml"/><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aguaclara.github.io/Textbook/Review/Review_Fluid_Mechanics.html#head-loss-elevation-difference-trick" TargetMode="External"/><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67.png"/><Relationship Id="rId17" Type="http://schemas.openxmlformats.org/officeDocument/2006/relationships/image" Target="../media/image64.png"/><Relationship Id="rId2" Type="http://schemas.openxmlformats.org/officeDocument/2006/relationships/tags" Target="../tags/tag52.xml"/><Relationship Id="rId16" Type="http://schemas.openxmlformats.org/officeDocument/2006/relationships/image" Target="../media/image38.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66.png"/><Relationship Id="rId5" Type="http://schemas.openxmlformats.org/officeDocument/2006/relationships/tags" Target="../tags/tag55.xml"/><Relationship Id="rId15" Type="http://schemas.openxmlformats.org/officeDocument/2006/relationships/image" Target="../media/image62.png"/><Relationship Id="rId10" Type="http://schemas.openxmlformats.org/officeDocument/2006/relationships/image" Target="../media/image61.png"/><Relationship Id="rId4" Type="http://schemas.openxmlformats.org/officeDocument/2006/relationships/tags" Target="../tags/tag54.xml"/><Relationship Id="rId9" Type="http://schemas.openxmlformats.org/officeDocument/2006/relationships/notesSlide" Target="../notesSlides/notesSlide18.xml"/><Relationship Id="rId1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70.jpeg"/><Relationship Id="rId4"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tags" Target="../tags/tag60.xml"/><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1.xml"/><Relationship Id="rId11" Type="http://schemas.openxmlformats.org/officeDocument/2006/relationships/image" Target="../media/image77.png"/><Relationship Id="rId5" Type="http://schemas.openxmlformats.org/officeDocument/2006/relationships/tags" Target="../tags/tag62.xml"/><Relationship Id="rId10" Type="http://schemas.openxmlformats.org/officeDocument/2006/relationships/image" Target="../media/image76.png"/><Relationship Id="rId4" Type="http://schemas.openxmlformats.org/officeDocument/2006/relationships/tags" Target="../tags/tag61.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424245" y="1243647"/>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5170781" y="4042507"/>
            <a:ext cx="4228051" cy="2801084"/>
          </a:xfrm>
          <a:prstGeom prst="rect">
            <a:avLst/>
          </a:prstGeom>
          <a:noFill/>
          <a:ln>
            <a:noFill/>
          </a:ln>
        </p:spPr>
      </p:pic>
      <p:pic>
        <p:nvPicPr>
          <p:cNvPr id="7" name="Picture 6">
            <a:extLst>
              <a:ext uri="{FF2B5EF4-FFF2-40B4-BE49-F238E27FC236}">
                <a16:creationId xmlns:a16="http://schemas.microsoft.com/office/drawing/2014/main" id="{819B01D0-3188-42BF-9A44-1D5BAC38EACC}"/>
              </a:ext>
            </a:extLst>
          </p:cNvPr>
          <p:cNvPicPr>
            <a:picLocks noChangeAspect="1"/>
          </p:cNvPicPr>
          <p:nvPr/>
        </p:nvPicPr>
        <p:blipFill>
          <a:blip r:embed="rId5"/>
          <a:stretch>
            <a:fillRect/>
          </a:stretch>
        </p:blipFill>
        <p:spPr>
          <a:xfrm>
            <a:off x="8943713" y="1605821"/>
            <a:ext cx="3014954" cy="1823179"/>
          </a:xfrm>
          <a:prstGeom prst="rect">
            <a:avLst/>
          </a:prstGeom>
        </p:spPr>
      </p:pic>
      <p:pic>
        <p:nvPicPr>
          <p:cNvPr id="2" name="Picture 1">
            <a:extLst>
              <a:ext uri="{FF2B5EF4-FFF2-40B4-BE49-F238E27FC236}">
                <a16:creationId xmlns:a16="http://schemas.microsoft.com/office/drawing/2014/main" id="{C95897E1-74DC-499A-8977-60E3C13BEEB0}"/>
              </a:ext>
            </a:extLst>
          </p:cNvPr>
          <p:cNvPicPr>
            <a:picLocks noChangeAspect="1"/>
          </p:cNvPicPr>
          <p:nvPr/>
        </p:nvPicPr>
        <p:blipFill>
          <a:blip r:embed="rId6"/>
          <a:stretch>
            <a:fillRect/>
          </a:stretch>
        </p:blipFill>
        <p:spPr>
          <a:xfrm>
            <a:off x="9981824" y="3537679"/>
            <a:ext cx="1780684" cy="33059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46682" y="5324724"/>
            <a:ext cx="3010165" cy="1406393"/>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6862978" y="5324724"/>
            <a:ext cx="2601917" cy="1426226"/>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20" name="Freeform: Shape 19">
            <a:extLst>
              <a:ext uri="{FF2B5EF4-FFF2-40B4-BE49-F238E27FC236}">
                <a16:creationId xmlns:a16="http://schemas.microsoft.com/office/drawing/2014/main" id="{42B37FF5-E127-44AF-BC99-F95140E3C69B}"/>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26025" y="95391"/>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61BDE2C-E2D5-4157-A58C-5A3BDFD99CDC}"/>
              </a:ext>
            </a:extLst>
          </p:cNvPr>
          <p:cNvSpPr/>
          <p:nvPr/>
        </p:nvSpPr>
        <p:spPr>
          <a:xfrm>
            <a:off x="7508232" y="5117654"/>
            <a:ext cx="5217459" cy="924991"/>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800812 h 809478"/>
              <a:gd name="connsiteX1" fmla="*/ 1882589 w 5217459"/>
              <a:gd name="connsiteY1" fmla="*/ 800812 h 809478"/>
              <a:gd name="connsiteX2" fmla="*/ 1246095 w 5217459"/>
              <a:gd name="connsiteY2" fmla="*/ 20883 h 809478"/>
              <a:gd name="connsiteX3" fmla="*/ 5217459 w 5217459"/>
              <a:gd name="connsiteY3" fmla="*/ 29848 h 809478"/>
              <a:gd name="connsiteX0" fmla="*/ 0 w 5217459"/>
              <a:gd name="connsiteY0" fmla="*/ 1018426 h 1027092"/>
              <a:gd name="connsiteX1" fmla="*/ 1882589 w 5217459"/>
              <a:gd name="connsiteY1" fmla="*/ 1018426 h 1027092"/>
              <a:gd name="connsiteX2" fmla="*/ 1246095 w 5217459"/>
              <a:gd name="connsiteY2" fmla="*/ 238497 h 1027092"/>
              <a:gd name="connsiteX3" fmla="*/ 5217459 w 5217459"/>
              <a:gd name="connsiteY3" fmla="*/ 247462 h 1027092"/>
              <a:gd name="connsiteX0" fmla="*/ 0 w 5217459"/>
              <a:gd name="connsiteY0" fmla="*/ 955614 h 964280"/>
              <a:gd name="connsiteX1" fmla="*/ 1882589 w 5217459"/>
              <a:gd name="connsiteY1" fmla="*/ 955614 h 964280"/>
              <a:gd name="connsiteX2" fmla="*/ 1156448 w 5217459"/>
              <a:gd name="connsiteY2" fmla="*/ 265332 h 964280"/>
              <a:gd name="connsiteX3" fmla="*/ 5217459 w 5217459"/>
              <a:gd name="connsiteY3" fmla="*/ 184650 h 964280"/>
              <a:gd name="connsiteX0" fmla="*/ 0 w 5217459"/>
              <a:gd name="connsiteY0" fmla="*/ 781509 h 790175"/>
              <a:gd name="connsiteX1" fmla="*/ 1882589 w 5217459"/>
              <a:gd name="connsiteY1" fmla="*/ 781509 h 790175"/>
              <a:gd name="connsiteX2" fmla="*/ 1156448 w 5217459"/>
              <a:gd name="connsiteY2" fmla="*/ 91227 h 790175"/>
              <a:gd name="connsiteX3" fmla="*/ 5217459 w 5217459"/>
              <a:gd name="connsiteY3" fmla="*/ 10545 h 790175"/>
              <a:gd name="connsiteX0" fmla="*/ 0 w 5217459"/>
              <a:gd name="connsiteY0" fmla="*/ 816371 h 825037"/>
              <a:gd name="connsiteX1" fmla="*/ 1882589 w 5217459"/>
              <a:gd name="connsiteY1" fmla="*/ 816371 h 825037"/>
              <a:gd name="connsiteX2" fmla="*/ 1156448 w 5217459"/>
              <a:gd name="connsiteY2" fmla="*/ 126089 h 825037"/>
              <a:gd name="connsiteX3" fmla="*/ 5217459 w 5217459"/>
              <a:gd name="connsiteY3" fmla="*/ 45407 h 825037"/>
              <a:gd name="connsiteX0" fmla="*/ 0 w 5217459"/>
              <a:gd name="connsiteY0" fmla="*/ 798295 h 806961"/>
              <a:gd name="connsiteX1" fmla="*/ 1882589 w 5217459"/>
              <a:gd name="connsiteY1" fmla="*/ 798295 h 806961"/>
              <a:gd name="connsiteX2" fmla="*/ 1156448 w 5217459"/>
              <a:gd name="connsiteY2" fmla="*/ 108013 h 806961"/>
              <a:gd name="connsiteX3" fmla="*/ 5217459 w 5217459"/>
              <a:gd name="connsiteY3" fmla="*/ 27331 h 806961"/>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936725 h 952696"/>
              <a:gd name="connsiteX1" fmla="*/ 1927412 w 5217459"/>
              <a:gd name="connsiteY1" fmla="*/ 945690 h 952696"/>
              <a:gd name="connsiteX2" fmla="*/ 1156448 w 5217459"/>
              <a:gd name="connsiteY2" fmla="*/ 246443 h 952696"/>
              <a:gd name="connsiteX3" fmla="*/ 5217459 w 5217459"/>
              <a:gd name="connsiteY3" fmla="*/ 165761 h 952696"/>
              <a:gd name="connsiteX0" fmla="*/ 0 w 5217459"/>
              <a:gd name="connsiteY0" fmla="*/ 902536 h 918507"/>
              <a:gd name="connsiteX1" fmla="*/ 1927412 w 5217459"/>
              <a:gd name="connsiteY1" fmla="*/ 911501 h 918507"/>
              <a:gd name="connsiteX2" fmla="*/ 1210236 w 5217459"/>
              <a:gd name="connsiteY2" fmla="*/ 266042 h 918507"/>
              <a:gd name="connsiteX3" fmla="*/ 5217459 w 5217459"/>
              <a:gd name="connsiteY3" fmla="*/ 131572 h 918507"/>
              <a:gd name="connsiteX0" fmla="*/ 0 w 5217459"/>
              <a:gd name="connsiteY0" fmla="*/ 925019 h 940990"/>
              <a:gd name="connsiteX1" fmla="*/ 1927412 w 5217459"/>
              <a:gd name="connsiteY1" fmla="*/ 933984 h 940990"/>
              <a:gd name="connsiteX2" fmla="*/ 1192306 w 5217459"/>
              <a:gd name="connsiteY2" fmla="*/ 252666 h 940990"/>
              <a:gd name="connsiteX3" fmla="*/ 5217459 w 5217459"/>
              <a:gd name="connsiteY3" fmla="*/ 154055 h 940990"/>
              <a:gd name="connsiteX0" fmla="*/ 0 w 5217459"/>
              <a:gd name="connsiteY0" fmla="*/ 778444 h 794415"/>
              <a:gd name="connsiteX1" fmla="*/ 1927412 w 5217459"/>
              <a:gd name="connsiteY1" fmla="*/ 787409 h 794415"/>
              <a:gd name="connsiteX2" fmla="*/ 1192306 w 5217459"/>
              <a:gd name="connsiteY2" fmla="*/ 106091 h 794415"/>
              <a:gd name="connsiteX3" fmla="*/ 5217459 w 5217459"/>
              <a:gd name="connsiteY3" fmla="*/ 7480 h 794415"/>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459" h="924991">
                <a:moveTo>
                  <a:pt x="0" y="909020"/>
                </a:moveTo>
                <a:cubicBezTo>
                  <a:pt x="750047" y="906031"/>
                  <a:pt x="1464236" y="938901"/>
                  <a:pt x="1927412" y="917985"/>
                </a:cubicBezTo>
                <a:cubicBezTo>
                  <a:pt x="1897529" y="574339"/>
                  <a:pt x="1683871" y="241149"/>
                  <a:pt x="1264024" y="236667"/>
                </a:cubicBezTo>
                <a:cubicBezTo>
                  <a:pt x="1154158" y="139151"/>
                  <a:pt x="1251778" y="17628"/>
                  <a:pt x="1922637" y="1193"/>
                </a:cubicBezTo>
                <a:cubicBezTo>
                  <a:pt x="2593496" y="-15242"/>
                  <a:pt x="4684757" y="143634"/>
                  <a:pt x="5217459" y="138056"/>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041283" cy="1143000"/>
          </a:xfrm>
        </p:spPr>
        <p:txBody>
          <a:bodyPr/>
          <a:lstStyle/>
          <a:p>
            <a:r>
              <a:rPr lang="en-US" dirty="0"/>
              <a:t>Why is there drag?</a:t>
            </a:r>
          </a:p>
        </p:txBody>
      </p:sp>
      <p:sp>
        <p:nvSpPr>
          <p:cNvPr id="3" name="Content Placeholder 2"/>
          <p:cNvSpPr>
            <a:spLocks noGrp="1"/>
          </p:cNvSpPr>
          <p:nvPr>
            <p:ph idx="1"/>
          </p:nvPr>
        </p:nvSpPr>
        <p:spPr>
          <a:xfrm>
            <a:off x="457200" y="1600200"/>
            <a:ext cx="7126941" cy="4525963"/>
          </a:xfrm>
        </p:spPr>
        <p:txBody>
          <a:bodyPr/>
          <a:lstStyle/>
          <a:p>
            <a:r>
              <a:rPr lang="en-US" dirty="0"/>
              <a:t>Fluid separates from solid body (can’t make the sharp turn!)</a:t>
            </a:r>
          </a:p>
          <a:p>
            <a:r>
              <a:rPr lang="en-US" dirty="0"/>
              <a:t>Apply Bernoulli equation</a:t>
            </a:r>
          </a:p>
          <a:p>
            <a:r>
              <a:rPr lang="en-US" dirty="0"/>
              <a:t>Pressure in the recirculation zone is low (drag) because velocity in the adjacent flowing fluid at the point of separation is high</a:t>
            </a:r>
          </a:p>
          <a:p>
            <a:r>
              <a:rPr lang="en-US" dirty="0"/>
              <a:t>Pressure in recirculation zone (the wake) is relatively uniform because velocities in recirculation zone are low</a:t>
            </a:r>
          </a:p>
        </p:txBody>
      </p:sp>
      <p:grpSp>
        <p:nvGrpSpPr>
          <p:cNvPr id="25" name="Group 24"/>
          <p:cNvGrpSpPr/>
          <p:nvPr/>
        </p:nvGrpSpPr>
        <p:grpSpPr>
          <a:xfrm>
            <a:off x="8498482" y="279949"/>
            <a:ext cx="2803748" cy="233668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9025" name="Equation" r:id="rId8" imgW="177480" imgH="291960" progId="Equation.DSMT4">
                  <p:embed/>
                </p:oleObj>
              </mc:Choice>
              <mc:Fallback>
                <p:oleObj name="Equation" r:id="rId8" imgW="177480" imgH="291960" progId="Equation.DSMT4">
                  <p:embed/>
                  <p:pic>
                    <p:nvPicPr>
                      <p:cNvPr id="0" name="Object 4"/>
                      <p:cNvPicPr>
                        <a:picLocks noChangeAspect="1" noChangeArrowheads="1"/>
                      </p:cNvPicPr>
                      <p:nvPr/>
                    </p:nvPicPr>
                    <p:blipFill>
                      <a:blip r:embed="rId9"/>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9026"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745839" y="3734883"/>
            <a:ext cx="4048456" cy="733257"/>
          </a:xfrm>
          <a:prstGeom prst="rect">
            <a:avLst/>
          </a:prstGeom>
        </p:spPr>
      </p:pic>
      <p:grpSp>
        <p:nvGrpSpPr>
          <p:cNvPr id="42" name="Group 41">
            <a:extLst>
              <a:ext uri="{FF2B5EF4-FFF2-40B4-BE49-F238E27FC236}">
                <a16:creationId xmlns:a16="http://schemas.microsoft.com/office/drawing/2014/main" id="{D957F31A-6B6C-42A9-95D4-26D51DF3456C}"/>
              </a:ext>
            </a:extLst>
          </p:cNvPr>
          <p:cNvGrpSpPr/>
          <p:nvPr/>
        </p:nvGrpSpPr>
        <p:grpSpPr>
          <a:xfrm>
            <a:off x="8186102" y="1025270"/>
            <a:ext cx="450604" cy="523220"/>
            <a:chOff x="8186102" y="1025270"/>
            <a:chExt cx="450604" cy="523220"/>
          </a:xfrm>
        </p:grpSpPr>
        <p:sp>
          <p:nvSpPr>
            <p:cNvPr id="5" name="TextBox 4">
              <a:extLst>
                <a:ext uri="{FF2B5EF4-FFF2-40B4-BE49-F238E27FC236}">
                  <a16:creationId xmlns:a16="http://schemas.microsoft.com/office/drawing/2014/main" id="{E47E50E4-FF5C-4FDC-AA51-51C65BC70A1F}"/>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14" name="Oval 13">
              <a:extLst>
                <a:ext uri="{FF2B5EF4-FFF2-40B4-BE49-F238E27FC236}">
                  <a16:creationId xmlns:a16="http://schemas.microsoft.com/office/drawing/2014/main" id="{D651B6A2-37FA-4C18-BC3E-F545A0B72837}"/>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5310163-CD74-4E92-87EA-488BB9E5B558}"/>
              </a:ext>
            </a:extLst>
          </p:cNvPr>
          <p:cNvGrpSpPr/>
          <p:nvPr/>
        </p:nvGrpSpPr>
        <p:grpSpPr>
          <a:xfrm>
            <a:off x="9770067" y="64758"/>
            <a:ext cx="456723" cy="608547"/>
            <a:chOff x="9770067" y="64758"/>
            <a:chExt cx="456723" cy="608547"/>
          </a:xfrm>
        </p:grpSpPr>
        <p:sp>
          <p:nvSpPr>
            <p:cNvPr id="29" name="Oval 28">
              <a:extLst>
                <a:ext uri="{FF2B5EF4-FFF2-40B4-BE49-F238E27FC236}">
                  <a16:creationId xmlns:a16="http://schemas.microsoft.com/office/drawing/2014/main" id="{6040FA72-55DD-478A-A08E-FA5966541A5A}"/>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CF2E9E-0A76-4176-8039-2E543FD9A9C3}"/>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44" name="Group 43">
            <a:extLst>
              <a:ext uri="{FF2B5EF4-FFF2-40B4-BE49-F238E27FC236}">
                <a16:creationId xmlns:a16="http://schemas.microsoft.com/office/drawing/2014/main" id="{96BA0B47-374F-4CD5-8F2E-B4B9A1711199}"/>
              </a:ext>
            </a:extLst>
          </p:cNvPr>
          <p:cNvGrpSpPr/>
          <p:nvPr/>
        </p:nvGrpSpPr>
        <p:grpSpPr>
          <a:xfrm>
            <a:off x="7388738" y="2744047"/>
            <a:ext cx="4665804" cy="830997"/>
            <a:chOff x="7388738" y="2744047"/>
            <a:chExt cx="4665804" cy="830997"/>
          </a:xfrm>
        </p:grpSpPr>
        <p:pic>
          <p:nvPicPr>
            <p:cNvPr id="32" name="Picture 31" descr="\documentclass{article}&#10;\usepackage{amsmath}&#10;\pagestyle{empty}&#10;\begin{document}&#10;&#10;&#10;$$V_2&gt;V_1$$&#10;&#10;&#10;\end{document}" title="IguanaTex Bitmap Display">
              <a:extLst>
                <a:ext uri="{FF2B5EF4-FFF2-40B4-BE49-F238E27FC236}">
                  <a16:creationId xmlns:a16="http://schemas.microsoft.com/office/drawing/2014/main" id="{A762E422-77BA-443E-B9F4-054932DA229A}"/>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388738" y="3033373"/>
              <a:ext cx="978286" cy="252343"/>
            </a:xfrm>
            <a:prstGeom prst="rect">
              <a:avLst/>
            </a:prstGeom>
          </p:spPr>
        </p:pic>
        <p:sp>
          <p:nvSpPr>
            <p:cNvPr id="33" name="TextBox 32">
              <a:extLst>
                <a:ext uri="{FF2B5EF4-FFF2-40B4-BE49-F238E27FC236}">
                  <a16:creationId xmlns:a16="http://schemas.microsoft.com/office/drawing/2014/main" id="{3F982CE2-9BBA-4C01-B800-98E359304655}"/>
                </a:ext>
              </a:extLst>
            </p:cNvPr>
            <p:cNvSpPr txBox="1"/>
            <p:nvPr/>
          </p:nvSpPr>
          <p:spPr>
            <a:xfrm>
              <a:off x="8525428" y="2744047"/>
              <a:ext cx="3529114" cy="830997"/>
            </a:xfrm>
            <a:prstGeom prst="rect">
              <a:avLst/>
            </a:prstGeom>
            <a:noFill/>
          </p:spPr>
          <p:txBody>
            <a:bodyPr wrap="square" rtlCol="0">
              <a:spAutoFit/>
            </a:bodyPr>
            <a:lstStyle/>
            <a:p>
              <a:pPr algn="l"/>
              <a:r>
                <a:rPr lang="en-US" sz="2400" dirty="0">
                  <a:latin typeface="+mn-lt"/>
                </a:rPr>
                <a:t>Streamlines closer (flow contraction at 2)</a:t>
              </a:r>
            </a:p>
          </p:txBody>
        </p:sp>
      </p:grpSp>
      <p:pic>
        <p:nvPicPr>
          <p:cNvPr id="36" name="Picture 35" descr="\documentclass{article}&#10;\usepackage{amsmath}&#10;\pagestyle{empty}&#10;\begin{document}&#10;&#10;&#10;$$p_2&lt;p_1$$&#10;&#10;&#10;\end{document}" title="IguanaTex Bitmap Display">
            <a:extLst>
              <a:ext uri="{FF2B5EF4-FFF2-40B4-BE49-F238E27FC236}">
                <a16:creationId xmlns:a16="http://schemas.microsoft.com/office/drawing/2014/main" id="{4CA32AE6-593F-4E50-942A-32EAED4BECA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052200" y="4918821"/>
            <a:ext cx="958172" cy="223086"/>
          </a:xfrm>
          <a:prstGeom prst="rect">
            <a:avLst/>
          </a:prstGeom>
        </p:spPr>
      </p:pic>
      <p:pic>
        <p:nvPicPr>
          <p:cNvPr id="41" name="Picture 40" descr="\documentclass{article}&#10;\usepackage{amsmath}&#10;\pagestyle{empty}&#10;\begin{document}&#10;&#10;&#10;$$z_2=z_1$$&#10;&#10;&#10;\end{document}" title="IguanaTex Bitmap Display">
            <a:extLst>
              <a:ext uri="{FF2B5EF4-FFF2-40B4-BE49-F238E27FC236}">
                <a16:creationId xmlns:a16="http://schemas.microsoft.com/office/drawing/2014/main" id="{41E18EBD-DCA2-407D-91EC-6331968B960A}"/>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293416" y="4978214"/>
            <a:ext cx="910629" cy="179200"/>
          </a:xfrm>
          <a:prstGeom prst="rect">
            <a:avLst/>
          </a:prstGeom>
        </p:spPr>
      </p:pic>
      <p:sp>
        <p:nvSpPr>
          <p:cNvPr id="45" name="Rectangle 44">
            <a:extLst>
              <a:ext uri="{FF2B5EF4-FFF2-40B4-BE49-F238E27FC236}">
                <a16:creationId xmlns:a16="http://schemas.microsoft.com/office/drawing/2014/main" id="{EDB9E7E0-7564-4641-A88B-7B98EB565DB4}"/>
              </a:ext>
            </a:extLst>
          </p:cNvPr>
          <p:cNvSpPr/>
          <p:nvPr/>
        </p:nvSpPr>
        <p:spPr>
          <a:xfrm>
            <a:off x="7877881" y="5433665"/>
            <a:ext cx="4365397" cy="1384995"/>
          </a:xfrm>
          <a:prstGeom prst="rect">
            <a:avLst/>
          </a:prstGeom>
        </p:spPr>
        <p:txBody>
          <a:bodyPr wrap="square">
            <a:spAutoFit/>
          </a:bodyPr>
          <a:lstStyle/>
          <a:p>
            <a:r>
              <a:rPr lang="en-US" dirty="0"/>
              <a:t>Flow curvature at point 2 makes pressure in wake even lower! (think hurricane)</a:t>
            </a:r>
          </a:p>
        </p:txBody>
      </p:sp>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514350" indent="-514350">
              <a:buFont typeface="+mj-lt"/>
              <a:buAutoNum type="arabicPeriod"/>
            </a:pPr>
            <a:r>
              <a:rPr lang="en-US" dirty="0"/>
              <a:t>on the roof rack on top of the car.</a:t>
            </a:r>
          </a:p>
          <a:p>
            <a:pPr marL="514350" indent="-514350">
              <a:buFont typeface="+mj-lt"/>
              <a:buAutoNum type="arabicPeriod"/>
            </a:pPr>
            <a:r>
              <a:rPr lang="en-US" dirty="0"/>
              <a:t>on the hitch behind the car.</a:t>
            </a:r>
          </a:p>
        </p:txBody>
      </p:sp>
      <p:sp>
        <p:nvSpPr>
          <p:cNvPr id="27652" name="Rectangle 3"/>
          <p:cNvSpPr>
            <a:spLocks noGrp="1" noChangeArrowheads="1"/>
          </p:cNvSpPr>
          <p:nvPr>
            <p:ph type="body" sz="quarter" idx="13"/>
          </p:nvPr>
        </p:nvSpPr>
        <p:spPr>
          <a:xfrm>
            <a:off x="533400" y="152400"/>
            <a:ext cx="10950388" cy="1143000"/>
          </a:xfrm>
        </p:spPr>
        <p:txBody>
          <a:bodyPr/>
          <a:lstStyle/>
          <a:p>
            <a:r>
              <a:rPr lang="en-US" dirty="0"/>
              <a:t>I’m going on vacation and I can’t pack all of our luggage in my car. Where should I put it for the lowest drag?</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6472518" y="3056308"/>
            <a:ext cx="5615151" cy="3712606"/>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132038" y="3532094"/>
            <a:ext cx="6263499" cy="3173506"/>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equation do you use to measure the head loss in a pipe system?</a:t>
            </a:r>
          </a:p>
        </p:txBody>
      </p:sp>
      <p:sp>
        <p:nvSpPr>
          <p:cNvPr id="3" name="Content Placeholder 2"/>
          <p:cNvSpPr>
            <a:spLocks noGrp="1"/>
          </p:cNvSpPr>
          <p:nvPr>
            <p:ph idx="1"/>
          </p:nvPr>
        </p:nvSpPr>
        <p:spPr/>
        <p:txBody>
          <a:bodyPr/>
          <a:lstStyle/>
          <a:p>
            <a:pPr marL="514350" indent="-514350">
              <a:buFont typeface="+mj-lt"/>
              <a:buAutoNum type="arabicPeriod"/>
            </a:pPr>
            <a:r>
              <a:rPr lang="en-US" dirty="0"/>
              <a:t>Control Volume Energy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Bernoulli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These are the same equations</a:t>
            </a:r>
          </a:p>
          <a:p>
            <a:pPr marL="514350" indent="-514350">
              <a:buFont typeface="+mj-lt"/>
              <a:buAutoNum type="arabicPeriod"/>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4280783021"/>
              </p:ext>
            </p:extLst>
          </p:nvPr>
        </p:nvGraphicFramePr>
        <p:xfrm>
          <a:off x="865094" y="2200836"/>
          <a:ext cx="9424942" cy="918882"/>
        </p:xfrm>
        <a:graphic>
          <a:graphicData uri="http://schemas.openxmlformats.org/presentationml/2006/ole">
            <mc:AlternateContent xmlns:mc="http://schemas.openxmlformats.org/markup-compatibility/2006">
              <mc:Choice xmlns:v="urn:schemas-microsoft-com:vml" Requires="v">
                <p:oleObj spid="_x0000_s749613" name="Equation" r:id="rId4" imgW="155438543" imgH="19802475" progId="Equation.DSMT4">
                  <p:embed/>
                </p:oleObj>
              </mc:Choice>
              <mc:Fallback>
                <p:oleObj name="Equation" r:id="rId4" imgW="155438543" imgH="19802475" progId="Equation.DSMT4">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094" y="2200836"/>
                        <a:ext cx="9424942" cy="91888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pic>
        <p:nvPicPr>
          <p:cNvPr id="10" name="Picture 9">
            <a:extLst>
              <a:ext uri="{FF2B5EF4-FFF2-40B4-BE49-F238E27FC236}">
                <a16:creationId xmlns:a16="http://schemas.microsoft.com/office/drawing/2014/main" id="{47E18457-F0F0-45CE-B7B6-77348B74CAF6}"/>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13345" y="3907846"/>
            <a:ext cx="5674326" cy="1027735"/>
          </a:xfrm>
          <a:prstGeom prst="rect">
            <a:avLst/>
          </a:prstGeom>
        </p:spPr>
      </p:pic>
      <p:sp>
        <p:nvSpPr>
          <p:cNvPr id="11" name="TextBox 10">
            <a:extLst>
              <a:ext uri="{FF2B5EF4-FFF2-40B4-BE49-F238E27FC236}">
                <a16:creationId xmlns:a16="http://schemas.microsoft.com/office/drawing/2014/main" id="{32D70FFC-7E1D-4C84-96DC-1A1F6496ED79}"/>
              </a:ext>
            </a:extLst>
          </p:cNvPr>
          <p:cNvSpPr txBox="1"/>
          <p:nvPr/>
        </p:nvSpPr>
        <p:spPr>
          <a:xfrm>
            <a:off x="7105484" y="3348318"/>
            <a:ext cx="4916188" cy="3108543"/>
          </a:xfrm>
          <a:prstGeom prst="rect">
            <a:avLst/>
          </a:prstGeom>
          <a:noFill/>
        </p:spPr>
        <p:txBody>
          <a:bodyPr wrap="square" rtlCol="0">
            <a:spAutoFit/>
          </a:bodyPr>
          <a:lstStyle/>
          <a:p>
            <a:pPr algn="l"/>
            <a:r>
              <a:rPr lang="en-US" dirty="0">
                <a:latin typeface="+mn-lt"/>
              </a:rPr>
              <a:t>Assumptions needed</a:t>
            </a:r>
          </a:p>
          <a:p>
            <a:pPr marL="514350" indent="-514350" algn="l">
              <a:buFont typeface="+mj-lt"/>
              <a:buAutoNum type="arabicPeriod"/>
            </a:pPr>
            <a:r>
              <a:rPr lang="en-US" dirty="0">
                <a:latin typeface="+mn-lt"/>
              </a:rPr>
              <a:t>Along a streamline</a:t>
            </a:r>
          </a:p>
          <a:p>
            <a:pPr marL="514350" indent="-514350" algn="l">
              <a:buFont typeface="+mj-lt"/>
              <a:buAutoNum type="arabicPeriod"/>
            </a:pPr>
            <a:r>
              <a:rPr lang="en-US" dirty="0">
                <a:latin typeface="+mn-lt"/>
              </a:rPr>
              <a:t>Frictionless (no lost mechanical energy)</a:t>
            </a:r>
          </a:p>
          <a:p>
            <a:pPr marL="514350" indent="-514350" algn="l">
              <a:buFont typeface="+mj-lt"/>
              <a:buAutoNum type="arabicPeriod"/>
            </a:pPr>
            <a:r>
              <a:rPr lang="en-US" dirty="0">
                <a:latin typeface="+mn-lt"/>
              </a:rPr>
              <a:t>Constant density</a:t>
            </a:r>
          </a:p>
          <a:p>
            <a:pPr marL="514350" indent="-514350" algn="l">
              <a:buFont typeface="+mj-lt"/>
              <a:buAutoNum type="arabicPeriod"/>
            </a:pPr>
            <a:r>
              <a:rPr lang="en-US" dirty="0">
                <a:latin typeface="+mn-lt"/>
              </a:rPr>
              <a:t>Steady</a:t>
            </a:r>
          </a:p>
          <a:p>
            <a:pPr algn="l"/>
            <a:endParaRPr lang="en-US" dirty="0" err="1">
              <a:latin typeface="+mn-lt"/>
            </a:endParaRPr>
          </a:p>
        </p:txBody>
      </p:sp>
      <p:cxnSp>
        <p:nvCxnSpPr>
          <p:cNvPr id="13" name="Straight Arrow Connector 12">
            <a:extLst>
              <a:ext uri="{FF2B5EF4-FFF2-40B4-BE49-F238E27FC236}">
                <a16:creationId xmlns:a16="http://schemas.microsoft.com/office/drawing/2014/main" id="{754B58FE-E7F0-47D7-9DD3-1CBA9538F9B7}"/>
              </a:ext>
            </a:extLst>
          </p:cNvPr>
          <p:cNvCxnSpPr/>
          <p:nvPr/>
        </p:nvCxnSpPr>
        <p:spPr>
          <a:xfrm>
            <a:off x="4354286" y="3668486"/>
            <a:ext cx="2751198" cy="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11125200" cy="4525963"/>
          </a:xfrm>
        </p:spPr>
        <p:txBody>
          <a:bodyPr/>
          <a:lstStyle/>
          <a:p>
            <a:pPr marL="514350" indent="-514350">
              <a:buFont typeface="+mj-lt"/>
              <a:buAutoNum type="arabicPeriod"/>
            </a:pPr>
            <a:r>
              <a:rPr lang="en-US" dirty="0"/>
              <a:t>Smooth flow contraction</a:t>
            </a:r>
            <a:br>
              <a:rPr lang="en-US" dirty="0"/>
            </a:br>
            <a:br>
              <a:rPr lang="en-US" dirty="0"/>
            </a:br>
            <a:endParaRPr lang="en-US" dirty="0"/>
          </a:p>
          <a:p>
            <a:pPr marL="514350" indent="-514350">
              <a:buFont typeface="+mj-lt"/>
              <a:buAutoNum type="arabicPeriod"/>
            </a:pPr>
            <a:endParaRPr lang="en-US" dirty="0"/>
          </a:p>
          <a:p>
            <a:pPr marL="514350" indent="-514350">
              <a:buFont typeface="+mj-lt"/>
              <a:buAutoNum type="arabicPeriod"/>
            </a:pPr>
            <a:r>
              <a:rPr lang="en-US" dirty="0"/>
              <a:t>flow expansion</a:t>
            </a:r>
            <a:br>
              <a:rPr lang="en-US" dirty="0"/>
            </a:br>
            <a:br>
              <a:rPr lang="en-US" dirty="0"/>
            </a:br>
            <a:br>
              <a:rPr lang="en-US" dirty="0"/>
            </a:br>
            <a:endParaRPr lang="en-US" dirty="0"/>
          </a:p>
        </p:txBody>
      </p:sp>
      <p:sp>
        <p:nvSpPr>
          <p:cNvPr id="13" name="Title 12">
            <a:extLst>
              <a:ext uri="{FF2B5EF4-FFF2-40B4-BE49-F238E27FC236}">
                <a16:creationId xmlns:a16="http://schemas.microsoft.com/office/drawing/2014/main" id="{D5870EF0-304E-421D-863D-6A9FA1C7FC1A}"/>
              </a:ext>
            </a:extLst>
          </p:cNvPr>
          <p:cNvSpPr>
            <a:spLocks noGrp="1"/>
          </p:cNvSpPr>
          <p:nvPr>
            <p:ph type="title"/>
          </p:nvPr>
        </p:nvSpPr>
        <p:spPr/>
        <p:txBody>
          <a:bodyPr/>
          <a:lstStyle/>
          <a:p>
            <a:r>
              <a:rPr lang="en-US" dirty="0"/>
              <a:t>Which flow loses mechanical energy to heat?</a:t>
            </a:r>
            <a:br>
              <a:rPr lang="en-US" dirty="0"/>
            </a:br>
            <a:r>
              <a:rPr lang="en-US" dirty="0"/>
              <a:t>Where can you apply the Bernoulli equation?</a:t>
            </a:r>
          </a:p>
        </p:txBody>
      </p:sp>
      <p:grpSp>
        <p:nvGrpSpPr>
          <p:cNvPr id="20" name="Group 19"/>
          <p:cNvGrpSpPr/>
          <p:nvPr/>
        </p:nvGrpSpPr>
        <p:grpSpPr>
          <a:xfrm>
            <a:off x="1636803" y="4947739"/>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15" name="Group 14">
            <a:extLst>
              <a:ext uri="{FF2B5EF4-FFF2-40B4-BE49-F238E27FC236}">
                <a16:creationId xmlns:a16="http://schemas.microsoft.com/office/drawing/2014/main" id="{59B55D80-F782-4AF9-8A66-D7AB31B9AB1C}"/>
              </a:ext>
            </a:extLst>
          </p:cNvPr>
          <p:cNvGrpSpPr/>
          <p:nvPr/>
        </p:nvGrpSpPr>
        <p:grpSpPr>
          <a:xfrm>
            <a:off x="1570313" y="2588234"/>
            <a:ext cx="4446494" cy="763201"/>
            <a:chOff x="6427694" y="2302932"/>
            <a:chExt cx="4446494" cy="763201"/>
          </a:xfrm>
        </p:grpSpPr>
        <p:sp>
          <p:nvSpPr>
            <p:cNvPr id="14" name="Freeform: Shape 13">
              <a:extLst>
                <a:ext uri="{FF2B5EF4-FFF2-40B4-BE49-F238E27FC236}">
                  <a16:creationId xmlns:a16="http://schemas.microsoft.com/office/drawing/2014/main" id="{24B9C00E-581F-4E45-8479-429E15210B9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4EEE657-C5A2-43D9-8251-CF91CC0054AF}"/>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AF24CFD7-A4A3-4457-B3D9-6608FEE013ED}"/>
              </a:ext>
            </a:extLst>
          </p:cNvPr>
          <p:cNvCxnSpPr/>
          <p:nvPr/>
        </p:nvCxnSpPr>
        <p:spPr>
          <a:xfrm>
            <a:off x="1206495" y="2958353"/>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4FD6F9E-782D-4615-AB08-45DE4DB66A6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14572" y="2578419"/>
            <a:ext cx="4048456" cy="733257"/>
          </a:xfrm>
          <a:prstGeom prst="rect">
            <a:avLst/>
          </a:prstGeom>
        </p:spPr>
      </p:pic>
      <p:pic>
        <p:nvPicPr>
          <p:cNvPr id="28" name="Picture 27">
            <a:extLst>
              <a:ext uri="{FF2B5EF4-FFF2-40B4-BE49-F238E27FC236}">
                <a16:creationId xmlns:a16="http://schemas.microsoft.com/office/drawing/2014/main" id="{5828A3F6-6D4D-411F-9842-D1E96FA4648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114572" y="4874882"/>
            <a:ext cx="4048456" cy="733257"/>
          </a:xfrm>
          <a:prstGeom prst="rect">
            <a:avLst/>
          </a:prstGeom>
        </p:spPr>
      </p:pic>
      <p:grpSp>
        <p:nvGrpSpPr>
          <p:cNvPr id="29" name="Group 28">
            <a:extLst>
              <a:ext uri="{FF2B5EF4-FFF2-40B4-BE49-F238E27FC236}">
                <a16:creationId xmlns:a16="http://schemas.microsoft.com/office/drawing/2014/main" id="{C26C0AEE-E7B6-440E-9765-0818AFBEA7EB}"/>
              </a:ext>
            </a:extLst>
          </p:cNvPr>
          <p:cNvGrpSpPr/>
          <p:nvPr/>
        </p:nvGrpSpPr>
        <p:grpSpPr>
          <a:xfrm>
            <a:off x="1411501" y="2524286"/>
            <a:ext cx="450604" cy="523220"/>
            <a:chOff x="8186102" y="1025270"/>
            <a:chExt cx="450604" cy="523220"/>
          </a:xfrm>
        </p:grpSpPr>
        <p:sp>
          <p:nvSpPr>
            <p:cNvPr id="30" name="TextBox 29">
              <a:extLst>
                <a:ext uri="{FF2B5EF4-FFF2-40B4-BE49-F238E27FC236}">
                  <a16:creationId xmlns:a16="http://schemas.microsoft.com/office/drawing/2014/main" id="{9345406D-7664-4A32-AEC0-85F6B0BD311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1" name="Oval 30">
              <a:extLst>
                <a:ext uri="{FF2B5EF4-FFF2-40B4-BE49-F238E27FC236}">
                  <a16:creationId xmlns:a16="http://schemas.microsoft.com/office/drawing/2014/main" id="{CE460C06-F3D2-4C26-8DFB-209201F0482E}"/>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EAFF216-E7F6-428F-B770-F212F6F9BCCA}"/>
              </a:ext>
            </a:extLst>
          </p:cNvPr>
          <p:cNvGrpSpPr/>
          <p:nvPr/>
        </p:nvGrpSpPr>
        <p:grpSpPr>
          <a:xfrm>
            <a:off x="4232727" y="2438959"/>
            <a:ext cx="456723" cy="608547"/>
            <a:chOff x="9770067" y="64758"/>
            <a:chExt cx="456723" cy="608547"/>
          </a:xfrm>
        </p:grpSpPr>
        <p:sp>
          <p:nvSpPr>
            <p:cNvPr id="33" name="Oval 32">
              <a:extLst>
                <a:ext uri="{FF2B5EF4-FFF2-40B4-BE49-F238E27FC236}">
                  <a16:creationId xmlns:a16="http://schemas.microsoft.com/office/drawing/2014/main" id="{3F1F71AB-92B8-4B75-922E-9FBE09336A09}"/>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E0D63BC-1184-4ACB-99FF-38AA3B28C4BA}"/>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35" name="Group 34">
            <a:extLst>
              <a:ext uri="{FF2B5EF4-FFF2-40B4-BE49-F238E27FC236}">
                <a16:creationId xmlns:a16="http://schemas.microsoft.com/office/drawing/2014/main" id="{17F7310F-C35A-4BD0-B6AB-41F086F17A37}"/>
              </a:ext>
            </a:extLst>
          </p:cNvPr>
          <p:cNvGrpSpPr/>
          <p:nvPr/>
        </p:nvGrpSpPr>
        <p:grpSpPr>
          <a:xfrm>
            <a:off x="1862105" y="4911322"/>
            <a:ext cx="450604" cy="523220"/>
            <a:chOff x="8186102" y="1025270"/>
            <a:chExt cx="450604" cy="523220"/>
          </a:xfrm>
        </p:grpSpPr>
        <p:sp>
          <p:nvSpPr>
            <p:cNvPr id="36" name="TextBox 35">
              <a:extLst>
                <a:ext uri="{FF2B5EF4-FFF2-40B4-BE49-F238E27FC236}">
                  <a16:creationId xmlns:a16="http://schemas.microsoft.com/office/drawing/2014/main" id="{2699C0B6-870A-48D6-B508-30BC1216C0E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7" name="Oval 36">
              <a:extLst>
                <a:ext uri="{FF2B5EF4-FFF2-40B4-BE49-F238E27FC236}">
                  <a16:creationId xmlns:a16="http://schemas.microsoft.com/office/drawing/2014/main" id="{0E24A581-08C8-43B0-BECA-8C18E09503E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
            <a:extLst>
              <a:ext uri="{FF2B5EF4-FFF2-40B4-BE49-F238E27FC236}">
                <a16:creationId xmlns:a16="http://schemas.microsoft.com/office/drawing/2014/main" id="{24F56EB5-E3C7-43BF-B9EB-64F2D26EAB3F}"/>
              </a:ext>
            </a:extLst>
          </p:cNvPr>
          <p:cNvPicPr>
            <a:picLocks noChangeArrowheads="1"/>
          </p:cNvPicPr>
          <p:nvPr/>
        </p:nvPicPr>
        <p:blipFill rotWithShape="1">
          <a:blip r:embed="rId6" cstate="print"/>
          <a:srcRect l="12612" t="27171" r="55426" b="35909"/>
          <a:stretch/>
        </p:blipFill>
        <p:spPr bwMode="auto">
          <a:xfrm>
            <a:off x="3861361" y="4974634"/>
            <a:ext cx="2155446" cy="745515"/>
          </a:xfrm>
          <a:prstGeom prst="rect">
            <a:avLst/>
          </a:prstGeom>
          <a:noFill/>
          <a:ln w="12700">
            <a:noFill/>
            <a:miter lim="800000"/>
            <a:headEnd/>
            <a:tailEnd/>
          </a:ln>
          <a:effectLst/>
        </p:spPr>
      </p:pic>
      <p:grpSp>
        <p:nvGrpSpPr>
          <p:cNvPr id="38" name="Group 37">
            <a:extLst>
              <a:ext uri="{FF2B5EF4-FFF2-40B4-BE49-F238E27FC236}">
                <a16:creationId xmlns:a16="http://schemas.microsoft.com/office/drawing/2014/main" id="{4D8F5D04-4D11-4992-953B-356F12588C7A}"/>
              </a:ext>
            </a:extLst>
          </p:cNvPr>
          <p:cNvGrpSpPr/>
          <p:nvPr/>
        </p:nvGrpSpPr>
        <p:grpSpPr>
          <a:xfrm>
            <a:off x="4683331" y="4825995"/>
            <a:ext cx="456723" cy="608547"/>
            <a:chOff x="9770067" y="64758"/>
            <a:chExt cx="456723" cy="608547"/>
          </a:xfrm>
        </p:grpSpPr>
        <p:sp>
          <p:nvSpPr>
            <p:cNvPr id="39" name="Oval 38">
              <a:extLst>
                <a:ext uri="{FF2B5EF4-FFF2-40B4-BE49-F238E27FC236}">
                  <a16:creationId xmlns:a16="http://schemas.microsoft.com/office/drawing/2014/main" id="{48B68D78-E196-4E6B-80D8-4FB8374317FE}"/>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75525A7-2F4A-4BA3-AEAC-40EDACEDE44B}"/>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cxnSp>
        <p:nvCxnSpPr>
          <p:cNvPr id="19" name="Straight Connector 18">
            <a:extLst>
              <a:ext uri="{FF2B5EF4-FFF2-40B4-BE49-F238E27FC236}">
                <a16:creationId xmlns:a16="http://schemas.microsoft.com/office/drawing/2014/main" id="{46A6EBBC-F5C0-488C-B745-CEB0E83E59D4}"/>
              </a:ext>
            </a:extLst>
          </p:cNvPr>
          <p:cNvCxnSpPr>
            <a:cxnSpLocks/>
          </p:cNvCxnSpPr>
          <p:nvPr/>
        </p:nvCxnSpPr>
        <p:spPr>
          <a:xfrm flipV="1">
            <a:off x="9050616" y="5091694"/>
            <a:ext cx="179294" cy="317029"/>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C2FE066-90B4-4291-9E1E-CB36EFE0BC72}"/>
              </a:ext>
            </a:extLst>
          </p:cNvPr>
          <p:cNvSpPr txBox="1"/>
          <p:nvPr/>
        </p:nvSpPr>
        <p:spPr>
          <a:xfrm>
            <a:off x="6813146" y="1629983"/>
            <a:ext cx="4769254" cy="523220"/>
          </a:xfrm>
          <a:prstGeom prst="rect">
            <a:avLst/>
          </a:prstGeom>
          <a:noFill/>
        </p:spPr>
        <p:txBody>
          <a:bodyPr wrap="none" rtlCol="0">
            <a:spAutoFit/>
          </a:bodyPr>
          <a:lstStyle/>
          <a:p>
            <a:pPr algn="l"/>
            <a:r>
              <a:rPr lang="en-US" dirty="0">
                <a:latin typeface="+mn-lt"/>
              </a:rPr>
              <a:t>Mechanical energy conserved!</a:t>
            </a:r>
          </a:p>
        </p:txBody>
      </p:sp>
      <p:sp>
        <p:nvSpPr>
          <p:cNvPr id="45" name="TextBox 44">
            <a:extLst>
              <a:ext uri="{FF2B5EF4-FFF2-40B4-BE49-F238E27FC236}">
                <a16:creationId xmlns:a16="http://schemas.microsoft.com/office/drawing/2014/main" id="{BB71461C-1378-4748-8EF0-090DAFE5B19F}"/>
              </a:ext>
            </a:extLst>
          </p:cNvPr>
          <p:cNvSpPr txBox="1"/>
          <p:nvPr/>
        </p:nvSpPr>
        <p:spPr>
          <a:xfrm>
            <a:off x="6965546" y="3882555"/>
            <a:ext cx="4769254" cy="954107"/>
          </a:xfrm>
          <a:prstGeom prst="rect">
            <a:avLst/>
          </a:prstGeom>
          <a:noFill/>
        </p:spPr>
        <p:txBody>
          <a:bodyPr wrap="square" rtlCol="0">
            <a:spAutoFit/>
          </a:bodyPr>
          <a:lstStyle/>
          <a:p>
            <a:pPr algn="l"/>
            <a:r>
              <a:rPr lang="en-US" dirty="0">
                <a:latin typeface="+mn-lt"/>
              </a:rPr>
              <a:t>Some Mechanical energy converted to heat!</a:t>
            </a:r>
          </a:p>
        </p:txBody>
      </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C97E7E-3CBF-40FF-ABA6-7EF53665C045}"/>
              </a:ext>
            </a:extLst>
          </p:cNvPr>
          <p:cNvSpPr/>
          <p:nvPr/>
        </p:nvSpPr>
        <p:spPr>
          <a:xfrm>
            <a:off x="6858000" y="1308847"/>
            <a:ext cx="5334000" cy="312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6761556" cy="1143000"/>
          </a:xfrm>
        </p:spPr>
        <p:txBody>
          <a:bodyPr/>
          <a:lstStyle/>
          <a:p>
            <a:r>
              <a:rPr lang="en-US" dirty="0"/>
              <a:t>Orifice Equation: Flow Contraction – Use Bernoulli</a:t>
            </a:r>
          </a:p>
        </p:txBody>
      </p:sp>
      <p:sp>
        <p:nvSpPr>
          <p:cNvPr id="7" name="Rectangle 6"/>
          <p:cNvSpPr/>
          <p:nvPr/>
        </p:nvSpPr>
        <p:spPr>
          <a:xfrm>
            <a:off x="4097819" y="1711456"/>
            <a:ext cx="2965275" cy="954107"/>
          </a:xfrm>
          <a:prstGeom prst="rect">
            <a:avLst/>
          </a:prstGeom>
        </p:spPr>
        <p:txBody>
          <a:bodyPr wrap="squar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8625" y="5221256"/>
            <a:ext cx="4010108" cy="1246495"/>
          </a:xfrm>
          <a:prstGeom prst="rect">
            <a:avLst/>
          </a:prstGeom>
        </p:spPr>
        <p:txBody>
          <a:bodyPr wrap="square">
            <a:spAutoFit/>
          </a:bodyPr>
          <a:lstStyle/>
          <a:p>
            <a:r>
              <a:rPr lang="en-US" sz="2500" dirty="0">
                <a:latin typeface="+mj-lt"/>
              </a:rPr>
              <a:t>Orifice Equation (memorize this or, even better, remember how to derive it!)</a:t>
            </a:r>
          </a:p>
        </p:txBody>
      </p:sp>
      <p:sp>
        <p:nvSpPr>
          <p:cNvPr id="747521" name="TextBox 747520"/>
          <p:cNvSpPr txBox="1"/>
          <p:nvPr/>
        </p:nvSpPr>
        <p:spPr>
          <a:xfrm>
            <a:off x="7829174" y="-111256"/>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7218756" y="330038"/>
            <a:ext cx="4828866" cy="2257924"/>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620941" y="932193"/>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4282654" y="2088096"/>
            <a:ext cx="1039067" cy="843052"/>
            <a:chOff x="4505407" y="623596"/>
            <a:chExt cx="1039067" cy="843052"/>
          </a:xfrm>
        </p:grpSpPr>
        <p:sp>
          <p:nvSpPr>
            <p:cNvPr id="52" name="Rectangle 51"/>
            <p:cNvSpPr/>
            <p:nvPr/>
          </p:nvSpPr>
          <p:spPr>
            <a:xfrm>
              <a:off x="4505407" y="623596"/>
              <a:ext cx="1039067" cy="307777"/>
            </a:xfrm>
            <a:prstGeom prst="rect">
              <a:avLst/>
            </a:prstGeom>
          </p:spPr>
          <p:txBody>
            <a:bodyPr wrap="none">
              <a:spAutoFit/>
            </a:bodyPr>
            <a:lstStyle/>
            <a:p>
              <a:r>
                <a:rPr lang="en-US" sz="1400" dirty="0">
                  <a:solidFill>
                    <a:schemeClr val="accent4"/>
                  </a:solidFill>
                  <a:latin typeface="+mj-lt"/>
                </a:rPr>
                <a:t>mechanical</a:t>
              </a:r>
            </a:p>
          </p:txBody>
        </p:sp>
        <p:sp>
          <p:nvSpPr>
            <p:cNvPr id="53" name="Rectangle 52"/>
            <p:cNvSpPr/>
            <p:nvPr/>
          </p:nvSpPr>
          <p:spPr>
            <a:xfrm>
              <a:off x="4711838" y="943428"/>
              <a:ext cx="365806" cy="523220"/>
            </a:xfrm>
            <a:prstGeom prst="rect">
              <a:avLst/>
            </a:prstGeom>
          </p:spPr>
          <p:txBody>
            <a:bodyPr wrap="none">
              <a:spAutoFit/>
            </a:bodyPr>
            <a:lstStyle/>
            <a:p>
              <a:r>
                <a:rPr lang="en-US" b="1" dirty="0">
                  <a:solidFill>
                    <a:schemeClr val="accent4"/>
                  </a:solidFill>
                  <a:latin typeface="+mj-lt"/>
                </a:rPr>
                <a:t>^</a:t>
              </a:r>
            </a:p>
          </p:txBody>
        </p:sp>
      </p:gr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5486706" cy="1604413"/>
            <a:chOff x="1576388" y="2898241"/>
            <a:chExt cx="5486706"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75"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2795875" cy="861774"/>
            </a:xfrm>
            <a:prstGeom prst="rect">
              <a:avLst/>
            </a:prstGeom>
          </p:spPr>
          <p:txBody>
            <a:bodyPr wrap="squar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3136768"/>
            <a:ext cx="0" cy="22792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8AA14A7-9436-482D-8B84-2B2124BEB93D}"/>
              </a:ext>
            </a:extLst>
          </p:cNvPr>
          <p:cNvGrpSpPr/>
          <p:nvPr/>
        </p:nvGrpSpPr>
        <p:grpSpPr>
          <a:xfrm>
            <a:off x="8950080" y="2942241"/>
            <a:ext cx="188259" cy="3361765"/>
            <a:chOff x="8950080" y="2942241"/>
            <a:chExt cx="188259" cy="3361765"/>
          </a:xfrm>
        </p:grpSpPr>
        <p:sp>
          <p:nvSpPr>
            <p:cNvPr id="49" name="Rectangle 48">
              <a:extLst>
                <a:ext uri="{FF2B5EF4-FFF2-40B4-BE49-F238E27FC236}">
                  <a16:creationId xmlns:a16="http://schemas.microsoft.com/office/drawing/2014/main" id="{546B8DE3-FD96-41B0-9415-A382BDA5615B}"/>
                </a:ext>
              </a:extLst>
            </p:cNvPr>
            <p:cNvSpPr/>
            <p:nvPr/>
          </p:nvSpPr>
          <p:spPr>
            <a:xfrm>
              <a:off x="8950080" y="2942241"/>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A69D44-336B-4F7D-B0DF-896132675D70}"/>
                </a:ext>
              </a:extLst>
            </p:cNvPr>
            <p:cNvSpPr/>
            <p:nvPr/>
          </p:nvSpPr>
          <p:spPr>
            <a:xfrm>
              <a:off x="8950080" y="5013088"/>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Shape 53">
            <a:extLst>
              <a:ext uri="{FF2B5EF4-FFF2-40B4-BE49-F238E27FC236}">
                <a16:creationId xmlns:a16="http://schemas.microsoft.com/office/drawing/2014/main" id="{2F2ED4B1-7D84-49EA-BD93-CAF267FF6D6E}"/>
              </a:ext>
            </a:extLst>
          </p:cNvPr>
          <p:cNvSpPr/>
          <p:nvPr/>
        </p:nvSpPr>
        <p:spPr>
          <a:xfrm>
            <a:off x="8918517" y="3049818"/>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35BCD84-B441-4456-9F04-1E4A7CE4D879}"/>
              </a:ext>
            </a:extLst>
          </p:cNvPr>
          <p:cNvSpPr/>
          <p:nvPr/>
        </p:nvSpPr>
        <p:spPr>
          <a:xfrm flipV="1">
            <a:off x="8909552" y="4826885"/>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43B5B8-20BE-45AE-A45F-53B40F2E4236}"/>
              </a:ext>
            </a:extLst>
          </p:cNvPr>
          <p:cNvGrpSpPr/>
          <p:nvPr/>
        </p:nvGrpSpPr>
        <p:grpSpPr>
          <a:xfrm>
            <a:off x="9465232" y="3225177"/>
            <a:ext cx="2460225" cy="1601708"/>
            <a:chOff x="9465232" y="3225177"/>
            <a:chExt cx="2460225" cy="1601708"/>
          </a:xfrm>
        </p:grpSpPr>
        <p:sp>
          <p:nvSpPr>
            <p:cNvPr id="57" name="Oval 56">
              <a:extLst>
                <a:ext uri="{FF2B5EF4-FFF2-40B4-BE49-F238E27FC236}">
                  <a16:creationId xmlns:a16="http://schemas.microsoft.com/office/drawing/2014/main" id="{0555D5BC-474F-423F-89CF-841F5C6F3B49}"/>
                </a:ext>
              </a:extLst>
            </p:cNvPr>
            <p:cNvSpPr/>
            <p:nvPr/>
          </p:nvSpPr>
          <p:spPr>
            <a:xfrm>
              <a:off x="9864480" y="4446257"/>
              <a:ext cx="116541" cy="3806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2956459-0FC3-409F-AF4F-F63536B283FE}"/>
                </a:ext>
              </a:extLst>
            </p:cNvPr>
            <p:cNvSpPr txBox="1"/>
            <p:nvPr/>
          </p:nvSpPr>
          <p:spPr>
            <a:xfrm>
              <a:off x="9465232" y="3225177"/>
              <a:ext cx="2460225" cy="523220"/>
            </a:xfrm>
            <a:prstGeom prst="rect">
              <a:avLst/>
            </a:prstGeom>
            <a:noFill/>
          </p:spPr>
          <p:txBody>
            <a:bodyPr wrap="none" rtlCol="0">
              <a:spAutoFit/>
            </a:bodyPr>
            <a:lstStyle/>
            <a:p>
              <a:pPr algn="l"/>
              <a:r>
                <a:rPr lang="en-US" i="1" dirty="0">
                  <a:latin typeface="+mn-lt"/>
                </a:rPr>
                <a:t>Vena </a:t>
              </a:r>
              <a:r>
                <a:rPr lang="en-US" i="1" dirty="0" err="1">
                  <a:latin typeface="+mn-lt"/>
                </a:rPr>
                <a:t>contracta</a:t>
              </a:r>
              <a:endParaRPr lang="en-US" i="1" dirty="0">
                <a:latin typeface="+mn-lt"/>
              </a:endParaRPr>
            </a:p>
          </p:txBody>
        </p:sp>
        <p:cxnSp>
          <p:nvCxnSpPr>
            <p:cNvPr id="58" name="Straight Arrow Connector 57">
              <a:extLst>
                <a:ext uri="{FF2B5EF4-FFF2-40B4-BE49-F238E27FC236}">
                  <a16:creationId xmlns:a16="http://schemas.microsoft.com/office/drawing/2014/main" id="{5B1E6B06-A840-44D9-ABFC-B334BF030199}"/>
                </a:ext>
              </a:extLst>
            </p:cNvPr>
            <p:cNvCxnSpPr>
              <a:cxnSpLocks/>
            </p:cNvCxnSpPr>
            <p:nvPr/>
          </p:nvCxnSpPr>
          <p:spPr>
            <a:xfrm flipH="1">
              <a:off x="9981021" y="3678981"/>
              <a:ext cx="699247" cy="746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250F556-C815-4CCA-89F7-DADD48ED68E7}"/>
              </a:ext>
            </a:extLst>
          </p:cNvPr>
          <p:cNvGrpSpPr/>
          <p:nvPr/>
        </p:nvGrpSpPr>
        <p:grpSpPr>
          <a:xfrm>
            <a:off x="8985938" y="4250361"/>
            <a:ext cx="2165493" cy="1151694"/>
            <a:chOff x="8985938" y="4250361"/>
            <a:chExt cx="2165493" cy="1151694"/>
          </a:xfrm>
        </p:grpSpPr>
        <p:sp>
          <p:nvSpPr>
            <p:cNvPr id="59" name="Oval 58">
              <a:extLst>
                <a:ext uri="{FF2B5EF4-FFF2-40B4-BE49-F238E27FC236}">
                  <a16:creationId xmlns:a16="http://schemas.microsoft.com/office/drawing/2014/main" id="{C2BFFA6E-51E4-436A-A1F7-5011693FDD47}"/>
                </a:ext>
              </a:extLst>
            </p:cNvPr>
            <p:cNvSpPr/>
            <p:nvPr/>
          </p:nvSpPr>
          <p:spPr>
            <a:xfrm>
              <a:off x="8985938" y="4250361"/>
              <a:ext cx="116541" cy="74691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Pi_{vc} A_{or} = A_{vc}$$&#10;&#10;&#10;\end{document}" title="IguanaTex Bitmap Display">
              <a:extLst>
                <a:ext uri="{FF2B5EF4-FFF2-40B4-BE49-F238E27FC236}">
                  <a16:creationId xmlns:a16="http://schemas.microsoft.com/office/drawing/2014/main" id="{E42CA036-4352-4DEC-A08C-467F77CBDE5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9407813" y="5147960"/>
              <a:ext cx="1743618" cy="254095"/>
            </a:xfrm>
            <a:prstGeom prst="rect">
              <a:avLst/>
            </a:prstGeom>
          </p:spPr>
        </p:pic>
        <p:cxnSp>
          <p:nvCxnSpPr>
            <p:cNvPr id="18" name="Straight Arrow Connector 17">
              <a:extLst>
                <a:ext uri="{FF2B5EF4-FFF2-40B4-BE49-F238E27FC236}">
                  <a16:creationId xmlns:a16="http://schemas.microsoft.com/office/drawing/2014/main" id="{1A0EA920-3768-4E84-8EA1-1F608847B1A1}"/>
                </a:ext>
              </a:extLst>
            </p:cNvPr>
            <p:cNvCxnSpPr>
              <a:endCxn id="59" idx="6"/>
            </p:cNvCxnSpPr>
            <p:nvPr/>
          </p:nvCxnSpPr>
          <p:spPr>
            <a:xfrm flipH="1" flipV="1">
              <a:off x="9102479"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CA7B036-56F5-4C73-99CC-21B668F38B63}"/>
                </a:ext>
              </a:extLst>
            </p:cNvPr>
            <p:cNvCxnSpPr/>
            <p:nvPr/>
          </p:nvCxnSpPr>
          <p:spPr>
            <a:xfrm flipH="1" flipV="1">
              <a:off x="9966076"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descr="\documentclass{article}&#10;\usepackage{amsmath}&#10;\pagestyle{empty}&#10;\begin{document}&#10;&#10;$$V = \sqrt{2g\Delta h}$$&#10;&#10;&#10;\end{document}" title="IguanaTex Bitmap Display">
            <a:extLst>
              <a:ext uri="{FF2B5EF4-FFF2-40B4-BE49-F238E27FC236}">
                <a16:creationId xmlns:a16="http://schemas.microsoft.com/office/drawing/2014/main" id="{E14C701E-FAF4-4A30-817E-50C8AA9231C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523294" y="2422272"/>
            <a:ext cx="1881400" cy="409180"/>
          </a:xfrm>
          <a:prstGeom prst="rect">
            <a:avLst/>
          </a:prstGeom>
        </p:spPr>
      </p:pic>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P spid="54" grpId="0" animBg="1"/>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a:t>
            </a:r>
            <a:r>
              <a:rPr lang="en-US" sz="2400" dirty="0">
                <a:latin typeface="+mn-lt"/>
              </a:rPr>
              <a:t>The </a:t>
            </a:r>
            <a:r>
              <a:rPr lang="en-US" sz="2400" dirty="0">
                <a:latin typeface="+mn-lt"/>
                <a:hlinkClick r:id="rId4"/>
              </a:rPr>
              <a:t>USGS published a great solution</a:t>
            </a:r>
            <a:r>
              <a:rPr lang="en-US" sz="2400" dirty="0">
                <a:latin typeface="+mn-lt"/>
              </a:rPr>
              <a:t> for flow through partially submerged vertically oriented orifices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a:xfrm>
            <a:off x="457199" y="1651658"/>
            <a:ext cx="5550157" cy="639762"/>
          </a:xfrm>
        </p:spPr>
        <p:txBody>
          <a:bodyPr/>
          <a:lstStyle/>
          <a:p>
            <a:r>
              <a:rPr lang="en-US" dirty="0"/>
              <a:t>Drag (external flows)</a:t>
            </a:r>
          </a:p>
        </p:txBody>
      </p:sp>
      <p:sp>
        <p:nvSpPr>
          <p:cNvPr id="5" name="Content Placeholder 4"/>
          <p:cNvSpPr>
            <a:spLocks noGrp="1"/>
          </p:cNvSpPr>
          <p:nvPr>
            <p:ph sz="half" idx="2"/>
          </p:nvPr>
        </p:nvSpPr>
        <p:spPr>
          <a:xfrm>
            <a:off x="457199" y="2291420"/>
            <a:ext cx="5550157" cy="3951288"/>
          </a:xfrm>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a:xfrm>
            <a:off x="6224438" y="1651658"/>
            <a:ext cx="5552337" cy="639762"/>
          </a:xfrm>
        </p:spPr>
        <p:txBody>
          <a:bodyPr/>
          <a:lstStyle/>
          <a:p>
            <a:r>
              <a:rPr lang="en-US" dirty="0"/>
              <a:t>Head loss (internal flows)</a:t>
            </a:r>
          </a:p>
        </p:txBody>
      </p:sp>
      <p:sp>
        <p:nvSpPr>
          <p:cNvPr id="7" name="Content Placeholder 6"/>
          <p:cNvSpPr>
            <a:spLocks noGrp="1"/>
          </p:cNvSpPr>
          <p:nvPr>
            <p:ph sz="quarter" idx="4"/>
          </p:nvPr>
        </p:nvSpPr>
        <p:spPr>
          <a:xfrm>
            <a:off x="6199187" y="2291420"/>
            <a:ext cx="4666037"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 </a:t>
            </a:r>
            <a:r>
              <a:rPr lang="en-US" dirty="0">
                <a:solidFill>
                  <a:schemeClr val="accent1"/>
                </a:solidFill>
              </a:rPr>
              <a:t>(inside the pipe)</a:t>
            </a:r>
          </a:p>
        </p:txBody>
      </p:sp>
      <p:cxnSp>
        <p:nvCxnSpPr>
          <p:cNvPr id="9" name="Straight Connector 8"/>
          <p:cNvCxnSpPr/>
          <p:nvPr/>
        </p:nvCxnSpPr>
        <p:spPr bwMode="auto">
          <a:xfrm>
            <a:off x="4471332" y="3270806"/>
            <a:ext cx="444617" cy="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1617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3896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5612236" y="4549797"/>
            <a:ext cx="0" cy="385893"/>
          </a:xfrm>
          <a:prstGeom prst="line">
            <a:avLst/>
          </a:prstGeom>
          <a:solidFill>
            <a:schemeClr val="accent1"/>
          </a:solidFill>
          <a:ln w="5715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4915949" y="46266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4943912" y="48545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2085565" y="5482452"/>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76462" y="5065103"/>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31494" y="5966036"/>
            <a:ext cx="7815619" cy="702705"/>
          </a:xfrm>
          <a:prstGeom prst="rect">
            <a:avLst/>
          </a:prstGeom>
        </p:spPr>
      </p:pic>
      <p:grpSp>
        <p:nvGrpSpPr>
          <p:cNvPr id="14" name="Group 13">
            <a:extLst>
              <a:ext uri="{FF2B5EF4-FFF2-40B4-BE49-F238E27FC236}">
                <a16:creationId xmlns:a16="http://schemas.microsoft.com/office/drawing/2014/main" id="{E61347A3-FB84-444B-8008-9AD8633241C8}"/>
              </a:ext>
            </a:extLst>
          </p:cNvPr>
          <p:cNvGrpSpPr/>
          <p:nvPr/>
        </p:nvGrpSpPr>
        <p:grpSpPr>
          <a:xfrm>
            <a:off x="6311719" y="1429927"/>
            <a:ext cx="5346335" cy="646725"/>
            <a:chOff x="6311719" y="1429927"/>
            <a:chExt cx="5346335" cy="646725"/>
          </a:xfrm>
        </p:grpSpPr>
        <p:sp>
          <p:nvSpPr>
            <p:cNvPr id="3" name="TextBox 2">
              <a:extLst>
                <a:ext uri="{FF2B5EF4-FFF2-40B4-BE49-F238E27FC236}">
                  <a16:creationId xmlns:a16="http://schemas.microsoft.com/office/drawing/2014/main" id="{300763FC-9F69-4D97-BC38-7A250808917C}"/>
                </a:ext>
              </a:extLst>
            </p:cNvPr>
            <p:cNvSpPr txBox="1"/>
            <p:nvPr/>
          </p:nvSpPr>
          <p:spPr>
            <a:xfrm>
              <a:off x="6311719" y="1429927"/>
              <a:ext cx="5346335" cy="369332"/>
            </a:xfrm>
            <a:prstGeom prst="rect">
              <a:avLst/>
            </a:prstGeom>
            <a:noFill/>
          </p:spPr>
          <p:txBody>
            <a:bodyPr wrap="none" rtlCol="0">
              <a:spAutoFit/>
            </a:bodyPr>
            <a:lstStyle/>
            <a:p>
              <a:pPr algn="l"/>
              <a:r>
                <a:rPr lang="en-US" sz="1800" dirty="0">
                  <a:latin typeface="+mn-lt"/>
                </a:rPr>
                <a:t>Lost mechanical energy represented as lost elevation</a:t>
              </a:r>
            </a:p>
          </p:txBody>
        </p:sp>
        <p:sp>
          <p:nvSpPr>
            <p:cNvPr id="8" name="Left Brace 7">
              <a:extLst>
                <a:ext uri="{FF2B5EF4-FFF2-40B4-BE49-F238E27FC236}">
                  <a16:creationId xmlns:a16="http://schemas.microsoft.com/office/drawing/2014/main" id="{F496D355-17FE-4AAE-93C7-9DF754C4FB57}"/>
                </a:ext>
              </a:extLst>
            </p:cNvPr>
            <p:cNvSpPr/>
            <p:nvPr/>
          </p:nvSpPr>
          <p:spPr>
            <a:xfrm rot="5400000">
              <a:off x="6775405" y="1267917"/>
              <a:ext cx="345049" cy="1272421"/>
            </a:xfrm>
            <a:prstGeom prst="leftBrace">
              <a:avLst>
                <a:gd name="adj1" fmla="val 8333"/>
                <a:gd name="adj2" fmla="val 28864"/>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11305308" cy="4525963"/>
          </a:xfrm>
        </p:spPr>
        <p:txBody>
          <a:bodyPr/>
          <a:lstStyle/>
          <a:p>
            <a:pPr marL="514350" indent="-514350">
              <a:buFont typeface="+mj-lt"/>
              <a:buAutoNum type="arabicPeriod"/>
            </a:pPr>
            <a:r>
              <a:rPr lang="en-US" dirty="0"/>
              <a:t>They both have significant energy losses due to shear between the fluid and the solid surface</a:t>
            </a:r>
          </a:p>
          <a:p>
            <a:pPr marL="514350" indent="-514350">
              <a:buFont typeface="+mj-lt"/>
              <a:buAutoNum type="arabicPeriod"/>
            </a:pPr>
            <a:r>
              <a:rPr lang="en-US" dirty="0"/>
              <a:t>They both have significant energy losses due to flow expansions </a:t>
            </a:r>
          </a:p>
        </p:txBody>
      </p:sp>
      <p:sp>
        <p:nvSpPr>
          <p:cNvPr id="4" name="Text Placeholder 3"/>
          <p:cNvSpPr>
            <a:spLocks noGrp="1"/>
          </p:cNvSpPr>
          <p:nvPr>
            <p:ph type="body" sz="quarter" idx="13"/>
          </p:nvPr>
        </p:nvSpPr>
        <p:spPr>
          <a:xfrm>
            <a:off x="533399" y="152400"/>
            <a:ext cx="11111753" cy="1143000"/>
          </a:xfrm>
        </p:spPr>
        <p:txBody>
          <a:bodyPr/>
          <a:lstStyle/>
          <a:p>
            <a:r>
              <a:rPr lang="en-US" dirty="0"/>
              <a:t>A long streamlined train and a long straight pipeline are similar in that</a:t>
            </a:r>
          </a:p>
        </p:txBody>
      </p:sp>
      <p:pic>
        <p:nvPicPr>
          <p:cNvPr id="751620" name="Picture 4" descr="https://www.alstom.com/sites/alstom.com/files/styles/large_media_cover/public/2021/11/16/Alstom%E2%80%99s%20Avelia%20Horizon%20very%20high-speed%20train%20wins%20German%20Design%20Award%201.jpg?h=39ddfeda&amp;itok=sWH8W9WK">
            <a:extLst>
              <a:ext uri="{FF2B5EF4-FFF2-40B4-BE49-F238E27FC236}">
                <a16:creationId xmlns:a16="http://schemas.microsoft.com/office/drawing/2014/main" id="{73EAFCD8-C788-4BAA-B409-FB46A3F6A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17" y="3274211"/>
            <a:ext cx="5074024" cy="285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954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1" y="123500"/>
            <a:ext cx="11465859"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2" y="2993701"/>
            <a:ext cx="10374815"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can we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1E973-0C84-4869-BB04-D594C9CF74E3}"/>
              </a:ext>
            </a:extLst>
          </p:cNvPr>
          <p:cNvSpPr>
            <a:spLocks noGrp="1"/>
          </p:cNvSpPr>
          <p:nvPr>
            <p:ph type="title"/>
          </p:nvPr>
        </p:nvSpPr>
        <p:spPr/>
        <p:txBody>
          <a:bodyPr/>
          <a:lstStyle/>
          <a:p>
            <a:r>
              <a:rPr lang="en-US" dirty="0"/>
              <a:t>Preview of What </a:t>
            </a:r>
            <a:r>
              <a:rPr lang="en-US" dirty="0" err="1"/>
              <a:t>Onshape</a:t>
            </a:r>
            <a:r>
              <a:rPr lang="en-US" dirty="0"/>
              <a:t> Can Do</a:t>
            </a:r>
            <a:br>
              <a:rPr lang="en-US" dirty="0"/>
            </a:br>
            <a:r>
              <a:rPr lang="en-US" dirty="0">
                <a:hlinkClick r:id="rId3"/>
              </a:rPr>
              <a:t>Plant 10-80 L/s</a:t>
            </a:r>
            <a:endParaRPr lang="en-US" dirty="0"/>
          </a:p>
        </p:txBody>
      </p:sp>
      <p:pic>
        <p:nvPicPr>
          <p:cNvPr id="7" name="Content Placeholder 4">
            <a:extLst>
              <a:ext uri="{FF2B5EF4-FFF2-40B4-BE49-F238E27FC236}">
                <a16:creationId xmlns:a16="http://schemas.microsoft.com/office/drawing/2014/main" id="{2085B41D-4509-4235-8817-FCD78392FC3A}"/>
              </a:ext>
            </a:extLst>
          </p:cNvPr>
          <p:cNvPicPr>
            <a:picLocks noChangeAspect="1"/>
          </p:cNvPicPr>
          <p:nvPr/>
        </p:nvPicPr>
        <p:blipFill>
          <a:blip r:embed="rId4">
            <a:clrChange>
              <a:clrFrom>
                <a:srgbClr val="FFFFFF"/>
              </a:clrFrom>
              <a:clrTo>
                <a:srgbClr val="FFFFFF">
                  <a:alpha val="0"/>
                </a:srgbClr>
              </a:clrTo>
            </a:clrChange>
          </a:blip>
          <a:stretch>
            <a:fillRect/>
          </a:stretch>
        </p:blipFill>
        <p:spPr bwMode="auto">
          <a:xfrm>
            <a:off x="3324750" y="1801416"/>
            <a:ext cx="8976016" cy="5288931"/>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4534C71F-BD05-4FEE-ABE6-AAD0A5657F1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7199" y="4726634"/>
            <a:ext cx="4429594" cy="2030231"/>
          </a:xfrm>
          <a:prstGeom prst="rect">
            <a:avLst/>
          </a:prstGeom>
        </p:spPr>
      </p:pic>
      <p:pic>
        <p:nvPicPr>
          <p:cNvPr id="11" name="Picture 10">
            <a:extLst>
              <a:ext uri="{FF2B5EF4-FFF2-40B4-BE49-F238E27FC236}">
                <a16:creationId xmlns:a16="http://schemas.microsoft.com/office/drawing/2014/main" id="{052FFE1E-1AD8-41AA-8017-F14C2F78B9C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816445" y="514505"/>
            <a:ext cx="3711101" cy="4713157"/>
          </a:xfrm>
          <a:prstGeom prst="rect">
            <a:avLst/>
          </a:prstGeom>
        </p:spPr>
      </p:pic>
    </p:spTree>
    <p:extLst>
      <p:ext uri="{BB962C8B-B14F-4D97-AF65-F5344CB8AC3E}">
        <p14:creationId xmlns:p14="http://schemas.microsoft.com/office/powerpoint/2010/main" val="30394819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1701750"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1" y="123500"/>
            <a:ext cx="11506195"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06716"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6730776"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7851672"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63068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1347487"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7167559"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1184578"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1106312"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6894606" y="4926866"/>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pic>
        <p:nvPicPr>
          <p:cNvPr id="8" name="Picture 7" descr="\documentclass{article}&#10;\usepackage{amsmath}&#10;\pagestyle{empty}&#10;\begin{document}&#10;&#10;&#10;$$h_{\rm{f}} \, = \, {\rm{f}} \frac{L}{D} \frac{\bar v^2}{2g}$$&#10;&#10;\end{document}" title="IguanaTex Bitmap Display">
            <a:extLst>
              <a:ext uri="{FF2B5EF4-FFF2-40B4-BE49-F238E27FC236}">
                <a16:creationId xmlns:a16="http://schemas.microsoft.com/office/drawing/2014/main" id="{BEF5F13E-57FB-4985-BC72-6E64E24CDC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057242" y="5609867"/>
            <a:ext cx="1305905" cy="606476"/>
          </a:xfrm>
          <a:prstGeom prst="rect">
            <a:avLst/>
          </a:prstGeom>
        </p:spPr>
      </p:pic>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288834" y="1712667"/>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3288834" y="4638429"/>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3288834" y="3903417"/>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3288834" y="3379542"/>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3288834" y="29699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3288834" y="2636592"/>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3288834" y="23603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3288834" y="2122242"/>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3288834" y="1903167"/>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36126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3793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3927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40317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41175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41841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42508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4308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46699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48604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49938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50985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51843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52509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5317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53652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57367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59272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60621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6166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62526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63193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6386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64336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68051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69956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71289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7233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7309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73861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74433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75004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78719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80624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81957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8291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8376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8452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85101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85672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43556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54224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64812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75480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8614896" y="1712667"/>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3288834" y="1712667"/>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3231684" y="5895729"/>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3231684" y="4638429"/>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3231684" y="3903417"/>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3231684" y="3379542"/>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3231684" y="2969967"/>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3231684" y="2636592"/>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3231684" y="2360367"/>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3231684" y="2122242"/>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3231684" y="1903167"/>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3203109" y="5895729"/>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3288834" y="5895729"/>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32888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43556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54224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64812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75480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8614896" y="5895729"/>
            <a:ext cx="1588" cy="857"/>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3288834" y="2512767"/>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2612559" y="5762379"/>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2745909" y="1579317"/>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2936409" y="6162429"/>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4003209" y="6162429"/>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5070009" y="6162429"/>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6128871" y="6162429"/>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7195671" y="6162429"/>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8262471" y="6162429"/>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5860584" y="6314829"/>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1624340" y="3659736"/>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3474571" y="4173292"/>
            <a:ext cx="228600" cy="16"/>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3741271" y="4078042"/>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8719671" y="2509592"/>
            <a:ext cx="228600" cy="16"/>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8986371" y="2414342"/>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8719671" y="2735017"/>
            <a:ext cx="228600" cy="16"/>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8986371" y="2639767"/>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8719671" y="3020767"/>
            <a:ext cx="228600" cy="16"/>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8986371" y="2925517"/>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8719671" y="3217617"/>
            <a:ext cx="228600" cy="16"/>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8986371" y="3122367"/>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8719671" y="3477967"/>
            <a:ext cx="228600" cy="16"/>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8986371" y="3382717"/>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8719671" y="3611317"/>
            <a:ext cx="228600" cy="16"/>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8986371" y="3516067"/>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8719671" y="3784354"/>
            <a:ext cx="228600" cy="16"/>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8986371" y="3687517"/>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8719671" y="3997079"/>
            <a:ext cx="228600" cy="16"/>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8986371" y="3901829"/>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8719671" y="4346329"/>
            <a:ext cx="228600" cy="16"/>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8986371" y="4251079"/>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8719671" y="4644779"/>
            <a:ext cx="228600" cy="16"/>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8986371" y="4549529"/>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8719671" y="4765429"/>
            <a:ext cx="228600" cy="16"/>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8986371" y="4670179"/>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8719671" y="5063879"/>
            <a:ext cx="228600" cy="16"/>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8986371" y="4968629"/>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8719671" y="5311529"/>
            <a:ext cx="228600" cy="16"/>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8986371" y="5216279"/>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8719671" y="5549654"/>
            <a:ext cx="228600" cy="16"/>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8986371" y="5454404"/>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8719671" y="5784604"/>
            <a:ext cx="228600" cy="16"/>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8986371" y="5689354"/>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8719671" y="6019554"/>
            <a:ext cx="228600" cy="16"/>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8986371" y="5924304"/>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3793659" y="2084142"/>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91282" y="2237514"/>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3400937" y="428350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546758" y="3427095"/>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31326" y="6167103"/>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7116075" y="1516402"/>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3146CC-6283-429D-A23D-461F0FB37B45}"/>
              </a:ext>
            </a:extLst>
          </p:cNvPr>
          <p:cNvSpPr>
            <a:spLocks noGrp="1"/>
          </p:cNvSpPr>
          <p:nvPr>
            <p:ph type="title"/>
          </p:nvPr>
        </p:nvSpPr>
        <p:spPr/>
        <p:txBody>
          <a:bodyPr/>
          <a:lstStyle/>
          <a:p>
            <a:r>
              <a:rPr lang="en-US" dirty="0"/>
              <a:t>Head loss through a long, rough pipe with turbulent flow</a:t>
            </a:r>
          </a:p>
        </p:txBody>
      </p:sp>
      <p:sp>
        <p:nvSpPr>
          <p:cNvPr id="3" name="Content Placeholder 2"/>
          <p:cNvSpPr>
            <a:spLocks noGrp="1"/>
          </p:cNvSpPr>
          <p:nvPr>
            <p:ph idx="1"/>
          </p:nvPr>
        </p:nvSpPr>
        <p:spPr/>
        <p:txBody>
          <a:bodyPr/>
          <a:lstStyle/>
          <a:p>
            <a:r>
              <a:rPr lang="en-US"/>
              <a:t>Decreases with increased flow</a:t>
            </a:r>
          </a:p>
          <a:p>
            <a:r>
              <a:rPr lang="en-US"/>
              <a:t>Remains constant with increased flow</a:t>
            </a:r>
          </a:p>
          <a:p>
            <a:r>
              <a:rPr lang="en-US"/>
              <a:t>Increases approximately in proportion to the flow</a:t>
            </a:r>
          </a:p>
          <a:p>
            <a:r>
              <a:rPr lang="en-US"/>
              <a:t>Increases approximately in proportion to the square of the flow</a:t>
            </a:r>
          </a:p>
          <a:p>
            <a:r>
              <a:rPr lang="en-US"/>
              <a:t>Increases in proportion to the natural log of the flow</a:t>
            </a:r>
          </a:p>
          <a:p>
            <a:endParaRPr lang="en-US" dirty="0"/>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19CC-E509-47BB-A81E-C3D524812B0B}"/>
              </a:ext>
            </a:extLst>
          </p:cNvPr>
          <p:cNvSpPr>
            <a:spLocks noGrp="1"/>
          </p:cNvSpPr>
          <p:nvPr>
            <p:ph type="title"/>
          </p:nvPr>
        </p:nvSpPr>
        <p:spPr/>
        <p:txBody>
          <a:bodyPr/>
          <a:lstStyle/>
          <a:p>
            <a:r>
              <a:rPr lang="en-US" dirty="0"/>
              <a:t>How do you design a pipe using the Moody Diagram?</a:t>
            </a:r>
          </a:p>
        </p:txBody>
      </p:sp>
      <p:sp>
        <p:nvSpPr>
          <p:cNvPr id="3" name="Content Placeholder 2">
            <a:extLst>
              <a:ext uri="{FF2B5EF4-FFF2-40B4-BE49-F238E27FC236}">
                <a16:creationId xmlns:a16="http://schemas.microsoft.com/office/drawing/2014/main" id="{3716BC47-D068-4E20-80FD-E081C8F25D35}"/>
              </a:ext>
            </a:extLst>
          </p:cNvPr>
          <p:cNvSpPr>
            <a:spLocks noGrp="1"/>
          </p:cNvSpPr>
          <p:nvPr>
            <p:ph idx="1"/>
          </p:nvPr>
        </p:nvSpPr>
        <p:spPr/>
        <p:txBody>
          <a:bodyPr/>
          <a:lstStyle/>
          <a:p>
            <a:r>
              <a:rPr lang="en-US" dirty="0"/>
              <a:t>I want a pipe that transports 10 L/s of water  a distance of 100 m with less than 1 m of head loss.</a:t>
            </a:r>
          </a:p>
          <a:p>
            <a:r>
              <a:rPr lang="en-US" dirty="0"/>
              <a:t>Assume f = 0.02</a:t>
            </a:r>
          </a:p>
          <a:p>
            <a:r>
              <a:rPr lang="en-US" dirty="0"/>
              <a:t>Replace v with Q/A and A as f(D), then solve for D</a:t>
            </a:r>
          </a:p>
          <a:p>
            <a:r>
              <a:rPr lang="en-US" dirty="0"/>
              <a:t>Round up to the next available pipe size</a:t>
            </a:r>
          </a:p>
          <a:p>
            <a:r>
              <a:rPr lang="en-US" dirty="0"/>
              <a:t>Calculate v in the pipe given Q</a:t>
            </a:r>
          </a:p>
          <a:p>
            <a:r>
              <a:rPr lang="en-US" dirty="0"/>
              <a:t>Calculate the Re</a:t>
            </a:r>
          </a:p>
          <a:p>
            <a:r>
              <a:rPr lang="en-US" dirty="0"/>
              <a:t>Use Moody diagram to find f</a:t>
            </a:r>
          </a:p>
          <a:p>
            <a:endParaRPr lang="en-US" dirty="0"/>
          </a:p>
        </p:txBody>
      </p:sp>
      <p:sp>
        <p:nvSpPr>
          <p:cNvPr id="5" name="Freeform: Shape 4">
            <a:extLst>
              <a:ext uri="{FF2B5EF4-FFF2-40B4-BE49-F238E27FC236}">
                <a16:creationId xmlns:a16="http://schemas.microsoft.com/office/drawing/2014/main" id="{0B33312A-7746-4A6C-825A-EC6D23C16FA7}"/>
              </a:ext>
            </a:extLst>
          </p:cNvPr>
          <p:cNvSpPr/>
          <p:nvPr/>
        </p:nvSpPr>
        <p:spPr>
          <a:xfrm>
            <a:off x="65104" y="3516086"/>
            <a:ext cx="566267" cy="2318657"/>
          </a:xfrm>
          <a:custGeom>
            <a:avLst/>
            <a:gdLst>
              <a:gd name="connsiteX0" fmla="*/ 566267 w 566267"/>
              <a:gd name="connsiteY0" fmla="*/ 2318657 h 2318657"/>
              <a:gd name="connsiteX1" fmla="*/ 210 w 566267"/>
              <a:gd name="connsiteY1" fmla="*/ 707571 h 2318657"/>
              <a:gd name="connsiteX2" fmla="*/ 500953 w 566267"/>
              <a:gd name="connsiteY2" fmla="*/ 0 h 2318657"/>
            </a:gdLst>
            <a:ahLst/>
            <a:cxnLst>
              <a:cxn ang="0">
                <a:pos x="connsiteX0" y="connsiteY0"/>
              </a:cxn>
              <a:cxn ang="0">
                <a:pos x="connsiteX1" y="connsiteY1"/>
              </a:cxn>
              <a:cxn ang="0">
                <a:pos x="connsiteX2" y="connsiteY2"/>
              </a:cxn>
            </a:cxnLst>
            <a:rect l="l" t="t" r="r" b="b"/>
            <a:pathLst>
              <a:path w="566267" h="2318657">
                <a:moveTo>
                  <a:pt x="566267" y="2318657"/>
                </a:moveTo>
                <a:cubicBezTo>
                  <a:pt x="288681" y="1706335"/>
                  <a:pt x="11096" y="1094014"/>
                  <a:pt x="210" y="707571"/>
                </a:cubicBezTo>
                <a:cubicBezTo>
                  <a:pt x="-10676" y="321128"/>
                  <a:pt x="404796" y="125186"/>
                  <a:pt x="500953"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71DB30-63D0-43FA-A7C6-3FD67E08387C}"/>
              </a:ext>
            </a:extLst>
          </p:cNvPr>
          <p:cNvSpPr txBox="1"/>
          <p:nvPr/>
        </p:nvSpPr>
        <p:spPr>
          <a:xfrm>
            <a:off x="5289261" y="6126163"/>
            <a:ext cx="6473247" cy="523220"/>
          </a:xfrm>
          <a:prstGeom prst="rect">
            <a:avLst/>
          </a:prstGeom>
          <a:noFill/>
        </p:spPr>
        <p:txBody>
          <a:bodyPr wrap="none" rtlCol="0">
            <a:spAutoFit/>
          </a:bodyPr>
          <a:lstStyle/>
          <a:p>
            <a:pPr algn="l"/>
            <a:r>
              <a:rPr lang="en-US" dirty="0">
                <a:latin typeface="+mn-lt"/>
              </a:rPr>
              <a:t>If it is hard, there is probably a better way</a:t>
            </a:r>
          </a:p>
        </p:txBody>
      </p:sp>
      <p:pic>
        <p:nvPicPr>
          <p:cNvPr id="7" name="Picture 6">
            <a:extLst>
              <a:ext uri="{FF2B5EF4-FFF2-40B4-BE49-F238E27FC236}">
                <a16:creationId xmlns:a16="http://schemas.microsoft.com/office/drawing/2014/main" id="{F2B39C9B-D490-469C-B516-7A3488F0EA4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95872" y="2183098"/>
            <a:ext cx="4938928" cy="1120056"/>
          </a:xfrm>
          <a:prstGeom prst="rect">
            <a:avLst/>
          </a:prstGeom>
        </p:spPr>
      </p:pic>
    </p:spTree>
    <p:extLst>
      <p:ext uri="{BB962C8B-B14F-4D97-AF65-F5344CB8AC3E}">
        <p14:creationId xmlns:p14="http://schemas.microsoft.com/office/powerpoint/2010/main" val="24204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A976-82C2-47D6-B34F-7DBDDE2A34EE}"/>
              </a:ext>
            </a:extLst>
          </p:cNvPr>
          <p:cNvSpPr>
            <a:spLocks noGrp="1"/>
          </p:cNvSpPr>
          <p:nvPr>
            <p:ph type="title"/>
          </p:nvPr>
        </p:nvSpPr>
        <p:spPr/>
        <p:txBody>
          <a:bodyPr/>
          <a:lstStyle/>
          <a:p>
            <a:r>
              <a:rPr lang="en-US" dirty="0"/>
              <a:t>In search of better design tools</a:t>
            </a:r>
          </a:p>
        </p:txBody>
      </p:sp>
      <p:sp>
        <p:nvSpPr>
          <p:cNvPr id="3" name="Content Placeholder 2">
            <a:extLst>
              <a:ext uri="{FF2B5EF4-FFF2-40B4-BE49-F238E27FC236}">
                <a16:creationId xmlns:a16="http://schemas.microsoft.com/office/drawing/2014/main" id="{9E6364A8-546C-47A0-B079-85064C293027}"/>
              </a:ext>
            </a:extLst>
          </p:cNvPr>
          <p:cNvSpPr>
            <a:spLocks noGrp="1"/>
          </p:cNvSpPr>
          <p:nvPr>
            <p:ph idx="1"/>
          </p:nvPr>
        </p:nvSpPr>
        <p:spPr/>
        <p:txBody>
          <a:bodyPr/>
          <a:lstStyle/>
          <a:p>
            <a:r>
              <a:rPr lang="en-US" dirty="0"/>
              <a:t>I haven’t used the Moody diagram in decades</a:t>
            </a:r>
          </a:p>
          <a:p>
            <a:r>
              <a:rPr lang="en-US" dirty="0"/>
              <a:t>You shouldn’t use it either! (use our functions in </a:t>
            </a:r>
            <a:r>
              <a:rPr lang="en-US" dirty="0" err="1"/>
              <a:t>FeatureScript</a:t>
            </a:r>
            <a:r>
              <a:rPr lang="en-US" dirty="0"/>
              <a:t> or in Python)</a:t>
            </a:r>
          </a:p>
          <a:p>
            <a:r>
              <a:rPr lang="en-US" dirty="0"/>
              <a:t>We want tools that allow us to design so that when we change an input the design updates automatically</a:t>
            </a:r>
          </a:p>
          <a:p>
            <a:r>
              <a:rPr lang="en-US" dirty="0"/>
              <a:t>What else do we want it a design tool?</a:t>
            </a:r>
          </a:p>
          <a:p>
            <a:pPr lvl="1"/>
            <a:r>
              <a:rPr lang="en-US" dirty="0"/>
              <a:t>UNITS (Excel is NOT a good choice for design)</a:t>
            </a:r>
          </a:p>
          <a:p>
            <a:pPr lvl="1"/>
            <a:r>
              <a:rPr lang="en-US" dirty="0"/>
              <a:t>Dimensionally correct equations </a:t>
            </a:r>
          </a:p>
          <a:p>
            <a:pPr lvl="1"/>
            <a:r>
              <a:rPr lang="en-US" dirty="0"/>
              <a:t>Easy to create modular code that is reusable</a:t>
            </a:r>
          </a:p>
        </p:txBody>
      </p:sp>
    </p:spTree>
    <p:extLst>
      <p:ext uri="{BB962C8B-B14F-4D97-AF65-F5344CB8AC3E}">
        <p14:creationId xmlns:p14="http://schemas.microsoft.com/office/powerpoint/2010/main" val="180822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t>Head Loss: Minor Losses</a:t>
            </a:r>
            <a:endParaRPr lang="en-US" dirty="0"/>
          </a:p>
        </p:txBody>
      </p:sp>
      <p:sp>
        <p:nvSpPr>
          <p:cNvPr id="46086" name="Rectangle 3"/>
          <p:cNvSpPr>
            <a:spLocks noGrp="1" noChangeArrowheads="1"/>
          </p:cNvSpPr>
          <p:nvPr>
            <p:ph idx="1"/>
          </p:nvPr>
        </p:nvSpPr>
        <p:spPr/>
        <p:txBody>
          <a:bodyPr/>
          <a:lstStyle/>
          <a:p>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r>
              <a:rPr lang="en-US" dirty="0"/>
              <a:t>Losses are due to expansions</a:t>
            </a:r>
          </a:p>
          <a:p>
            <a:r>
              <a:rPr lang="en-US" dirty="0"/>
              <a:t>Losses can be minimized by gradual expansions</a:t>
            </a:r>
          </a:p>
          <a:p>
            <a:r>
              <a:rPr lang="en-US" dirty="0"/>
              <a:t>Minor Losses have the form</a:t>
            </a:r>
            <a:br>
              <a:rPr lang="en-US" dirty="0"/>
            </a:br>
            <a:r>
              <a:rPr lang="en-US" dirty="0"/>
              <a:t>where </a:t>
            </a:r>
            <a:r>
              <a:rPr lang="en-US" dirty="0" err="1"/>
              <a:t>K</a:t>
            </a:r>
            <a:r>
              <a:rPr lang="en-US" baseline="-25000" dirty="0" err="1"/>
              <a:t>e</a:t>
            </a:r>
            <a:r>
              <a:rPr lang="en-US" dirty="0"/>
              <a:t> is the loss coefficient</a:t>
            </a:r>
            <a:br>
              <a:rPr lang="en-US" dirty="0"/>
            </a:br>
            <a:r>
              <a:rPr lang="en-US" dirty="0"/>
              <a:t>and V is some characteristic velocity (</a:t>
            </a:r>
            <a:r>
              <a:rPr lang="en-US" u="sng" dirty="0"/>
              <a:t>could be contracted flow velocity or expanded flow velocity or some other convenient velocity</a:t>
            </a:r>
            <a:r>
              <a:rPr lang="en-US" dirty="0"/>
              <a:t>)</a:t>
            </a:r>
          </a:p>
        </p:txBody>
      </p:sp>
      <p:sp>
        <p:nvSpPr>
          <p:cNvPr id="78858" name="Text Box 10"/>
          <p:cNvSpPr txBox="1">
            <a:spLocks noChangeArrowheads="1"/>
          </p:cNvSpPr>
          <p:nvPr/>
        </p:nvSpPr>
        <p:spPr bwMode="auto">
          <a:xfrm>
            <a:off x="6096000" y="2735112"/>
            <a:ext cx="3819563"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latin typeface="Arial Rounded MT Bold" panose="020F0704030504030204" pitchFamily="34" charset="0"/>
                <a:sym typeface="Euclid Symbol" pitchFamily="18" charset="2"/>
              </a:rPr>
              <a:t>↓</a:t>
            </a:r>
            <a:r>
              <a:rPr lang="en-US" sz="2200" i="1" dirty="0">
                <a:solidFill>
                  <a:schemeClr val="folHlink"/>
                </a:solidFill>
              </a:rPr>
              <a:t>, some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036567" y="3136180"/>
            <a:ext cx="3656073"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8868" y="3863181"/>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uiExpand="1" build="p"/>
      <p:bldP spid="78858"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86857" y="3150818"/>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81576" y="1823467"/>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38326" y="4558943"/>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058608" y="3150818"/>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02305" y="4579263"/>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1206998" y="4300495"/>
            <a:ext cx="7724390" cy="1258043"/>
            <a:chOff x="3059723" y="4761601"/>
            <a:chExt cx="7724390"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9200738"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5" name="TextBox 4">
            <a:extLst>
              <a:ext uri="{FF2B5EF4-FFF2-40B4-BE49-F238E27FC236}">
                <a16:creationId xmlns:a16="http://schemas.microsoft.com/office/drawing/2014/main" id="{45921144-F370-4BCE-8DAA-45E7003E7F86}"/>
              </a:ext>
            </a:extLst>
          </p:cNvPr>
          <p:cNvSpPr txBox="1"/>
          <p:nvPr/>
        </p:nvSpPr>
        <p:spPr>
          <a:xfrm>
            <a:off x="217714" y="5762202"/>
            <a:ext cx="11244943" cy="954107"/>
          </a:xfrm>
          <a:prstGeom prst="rect">
            <a:avLst/>
          </a:prstGeom>
          <a:noFill/>
        </p:spPr>
        <p:txBody>
          <a:bodyPr wrap="square" rtlCol="0">
            <a:spAutoFit/>
          </a:bodyPr>
          <a:lstStyle/>
          <a:p>
            <a:pPr algn="l"/>
            <a:r>
              <a:rPr lang="en-US" dirty="0">
                <a:latin typeface="+mn-lt"/>
              </a:rPr>
              <a:t>We have a case in flocculator design where the flow doesn’t ever fully expand and yet we use the V that would occur IF the flow fully expanded!</a:t>
            </a:r>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p:txBody>
      </p:sp>
      <p:sp>
        <p:nvSpPr>
          <p:cNvPr id="66" name="Oval 65">
            <a:extLst>
              <a:ext uri="{FF2B5EF4-FFF2-40B4-BE49-F238E27FC236}">
                <a16:creationId xmlns:a16="http://schemas.microsoft.com/office/drawing/2014/main" id="{3C7BBD57-DFA7-4406-9B3C-27174188E6F8}"/>
              </a:ext>
            </a:extLst>
          </p:cNvPr>
          <p:cNvSpPr/>
          <p:nvPr/>
        </p:nvSpPr>
        <p:spPr>
          <a:xfrm>
            <a:off x="5710844" y="3389816"/>
            <a:ext cx="385156"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6974751" y="4052404"/>
            <a:ext cx="600720"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2" name="TextBox 1">
            <a:extLst>
              <a:ext uri="{FF2B5EF4-FFF2-40B4-BE49-F238E27FC236}">
                <a16:creationId xmlns:a16="http://schemas.microsoft.com/office/drawing/2014/main" id="{0D549C73-4427-4D4D-BB72-96D827EE08FB}"/>
              </a:ext>
            </a:extLst>
          </p:cNvPr>
          <p:cNvSpPr txBox="1"/>
          <p:nvPr/>
        </p:nvSpPr>
        <p:spPr>
          <a:xfrm>
            <a:off x="430438" y="5624493"/>
            <a:ext cx="11658600" cy="954107"/>
          </a:xfrm>
          <a:prstGeom prst="rect">
            <a:avLst/>
          </a:prstGeom>
          <a:noFill/>
        </p:spPr>
        <p:txBody>
          <a:bodyPr wrap="square" rtlCol="0">
            <a:spAutoFit/>
          </a:bodyPr>
          <a:lstStyle/>
          <a:p>
            <a:pPr algn="l"/>
            <a:r>
              <a:rPr lang="en-US" dirty="0">
                <a:latin typeface="+mn-lt"/>
              </a:rPr>
              <a:t>Suggests more kinetic energy was lost than what was available! Must mean that we are using a slower velocity as our characteristic velocity.</a:t>
            </a:r>
          </a:p>
        </p:txBody>
      </p:sp>
      <p:pic>
        <p:nvPicPr>
          <p:cNvPr id="754690" name="Picture 2" descr="https://upload.wikimedia.org/wikipedia/commons/thumb/e/e8/Drehantrieb_auf_schieber.jpg/170px-Drehantrieb_auf_schieber.jpg">
            <a:extLst>
              <a:ext uri="{FF2B5EF4-FFF2-40B4-BE49-F238E27FC236}">
                <a16:creationId xmlns:a16="http://schemas.microsoft.com/office/drawing/2014/main" id="{ED6A3D2E-E4C9-42FD-B5B0-D47A49637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3202" y="396575"/>
            <a:ext cx="16192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major losses dominate</a:t>
            </a:r>
          </a:p>
          <a:p>
            <a:pPr marL="514350" indent="-514350">
              <a:buFont typeface="+mj-lt"/>
              <a:buAutoNum type="arabicPeriod"/>
            </a:pPr>
            <a:r>
              <a:rPr lang="en-US" dirty="0"/>
              <a:t>minor losses dominate</a:t>
            </a:r>
          </a:p>
          <a:p>
            <a:pPr marL="514350" indent="-514350">
              <a:buFont typeface="+mj-lt"/>
              <a:buAutoNum type="arabi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5" name="Picture 4">
            <a:extLst>
              <a:ext uri="{FF2B5EF4-FFF2-40B4-BE49-F238E27FC236}">
                <a16:creationId xmlns:a16="http://schemas.microsoft.com/office/drawing/2014/main" id="{4F1F1EDB-68D1-48E9-AEB9-140707926FAA}"/>
              </a:ext>
            </a:extLst>
          </p:cNvPr>
          <p:cNvPicPr>
            <a:picLocks noChangeAspect="1"/>
          </p:cNvPicPr>
          <p:nvPr/>
        </p:nvPicPr>
        <p:blipFill>
          <a:blip r:embed="rId5"/>
          <a:stretch>
            <a:fillRect/>
          </a:stretch>
        </p:blipFill>
        <p:spPr>
          <a:xfrm>
            <a:off x="0" y="3429000"/>
            <a:ext cx="5314075" cy="3429000"/>
          </a:xfrm>
          <a:prstGeom prst="rect">
            <a:avLst/>
          </a:prstGeom>
        </p:spPr>
      </p:pic>
      <p:pic>
        <p:nvPicPr>
          <p:cNvPr id="6" name="Picture 5">
            <a:extLst>
              <a:ext uri="{FF2B5EF4-FFF2-40B4-BE49-F238E27FC236}">
                <a16:creationId xmlns:a16="http://schemas.microsoft.com/office/drawing/2014/main" id="{3F173E2D-EB25-4342-953E-DF4FE6EEAEE5}"/>
              </a:ext>
            </a:extLst>
          </p:cNvPr>
          <p:cNvPicPr>
            <a:picLocks noChangeAspect="1"/>
          </p:cNvPicPr>
          <p:nvPr/>
        </p:nvPicPr>
        <p:blipFill>
          <a:blip r:embed="rId6"/>
          <a:stretch>
            <a:fillRect/>
          </a:stretch>
        </p:blipFill>
        <p:spPr>
          <a:xfrm>
            <a:off x="7606145" y="3082743"/>
            <a:ext cx="4474589" cy="3775257"/>
          </a:xfrm>
          <a:prstGeom prst="rect">
            <a:avLst/>
          </a:prstGeom>
        </p:spPr>
      </p:pic>
      <p:pic>
        <p:nvPicPr>
          <p:cNvPr id="9" name="Picture 8">
            <a:extLst>
              <a:ext uri="{FF2B5EF4-FFF2-40B4-BE49-F238E27FC236}">
                <a16:creationId xmlns:a16="http://schemas.microsoft.com/office/drawing/2014/main" id="{0E23B3FC-7FEF-429F-AB2C-2585FE7632C9}"/>
              </a:ext>
            </a:extLst>
          </p:cNvPr>
          <p:cNvPicPr>
            <a:picLocks noChangeAspect="1"/>
          </p:cNvPicPr>
          <p:nvPr/>
        </p:nvPicPr>
        <p:blipFill>
          <a:blip r:embed="rId7"/>
          <a:stretch>
            <a:fillRect/>
          </a:stretch>
        </p:blipFill>
        <p:spPr>
          <a:xfrm>
            <a:off x="8732239" y="156477"/>
            <a:ext cx="597813" cy="1150719"/>
          </a:xfrm>
          <a:prstGeom prst="rect">
            <a:avLst/>
          </a:prstGeom>
        </p:spPr>
      </p:pic>
      <p:pic>
        <p:nvPicPr>
          <p:cNvPr id="14" name="Picture 13" descr="\documentclass{article}&#10;\usepackage{amsmath}&#10;\pagestyle{empty}&#10;\begin{document}&#10;&#10;$$ h_{\rm{f}} = {\rm{f}} \frac{L}{d} \frac{V^2}{2g}$$&#10;&#10;&#10;\end{document}" title="IguanaTex Bitmap Display">
            <a:extLst>
              <a:ext uri="{FF2B5EF4-FFF2-40B4-BE49-F238E27FC236}">
                <a16:creationId xmlns:a16="http://schemas.microsoft.com/office/drawing/2014/main" id="{D88D8D9E-16E8-443F-8295-E9D2D05E44D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31912" y="1493502"/>
            <a:ext cx="1388826" cy="680732"/>
          </a:xfrm>
          <a:prstGeom prst="rect">
            <a:avLst/>
          </a:prstGeom>
        </p:spPr>
      </p:pic>
      <p:pic>
        <p:nvPicPr>
          <p:cNvPr id="16" name="Picture 15">
            <a:extLst>
              <a:ext uri="{FF2B5EF4-FFF2-40B4-BE49-F238E27FC236}">
                <a16:creationId xmlns:a16="http://schemas.microsoft.com/office/drawing/2014/main" id="{1EC03BA6-0A5D-42C7-9961-4AD740C87CE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314075" y="2237591"/>
            <a:ext cx="1264938" cy="554018"/>
          </a:xfrm>
          <a:prstGeom prst="rect">
            <a:avLst/>
          </a:prstGeom>
        </p:spPr>
      </p:pic>
      <p:sp>
        <p:nvSpPr>
          <p:cNvPr id="2" name="Rectangle: Rounded Corners 1">
            <a:extLst>
              <a:ext uri="{FF2B5EF4-FFF2-40B4-BE49-F238E27FC236}">
                <a16:creationId xmlns:a16="http://schemas.microsoft.com/office/drawing/2014/main" id="{50277ED6-C0D4-41BA-8973-412F93ECE636}"/>
              </a:ext>
            </a:extLst>
          </p:cNvPr>
          <p:cNvSpPr/>
          <p:nvPr/>
        </p:nvSpPr>
        <p:spPr>
          <a:xfrm>
            <a:off x="5725886" y="1493502"/>
            <a:ext cx="413657" cy="129810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CD0AC-7334-43FF-A5B3-7607352E59B3}"/>
              </a:ext>
            </a:extLst>
          </p:cNvPr>
          <p:cNvPicPr>
            <a:picLocks noChangeAspect="1"/>
          </p:cNvPicPr>
          <p:nvPr/>
        </p:nvPicPr>
        <p:blipFill rotWithShape="1">
          <a:blip r:embed="rId3"/>
          <a:srcRect l="3376" t="3333"/>
          <a:stretch/>
        </p:blipFill>
        <p:spPr>
          <a:xfrm>
            <a:off x="264257" y="4640345"/>
            <a:ext cx="3236380" cy="2063696"/>
          </a:xfrm>
          <a:prstGeom prst="rect">
            <a:avLst/>
          </a:prstGeom>
        </p:spPr>
      </p:pic>
      <p:pic>
        <p:nvPicPr>
          <p:cNvPr id="6" name="Picture 5">
            <a:extLst>
              <a:ext uri="{FF2B5EF4-FFF2-40B4-BE49-F238E27FC236}">
                <a16:creationId xmlns:a16="http://schemas.microsoft.com/office/drawing/2014/main" id="{98B6710C-4AEF-412C-9179-C6B5D60BFB85}"/>
              </a:ext>
            </a:extLst>
          </p:cNvPr>
          <p:cNvPicPr>
            <a:picLocks noChangeAspect="1"/>
          </p:cNvPicPr>
          <p:nvPr/>
        </p:nvPicPr>
        <p:blipFill rotWithShape="1">
          <a:blip r:embed="rId4">
            <a:clrChange>
              <a:clrFrom>
                <a:srgbClr val="FFFFFF"/>
              </a:clrFrom>
              <a:clrTo>
                <a:srgbClr val="FFFFFF">
                  <a:alpha val="0"/>
                </a:srgbClr>
              </a:clrTo>
            </a:clrChange>
          </a:blip>
          <a:srcRect l="2001" t="383"/>
          <a:stretch/>
        </p:blipFill>
        <p:spPr>
          <a:xfrm>
            <a:off x="264257" y="4605234"/>
            <a:ext cx="3184410" cy="2092511"/>
          </a:xfrm>
          <a:prstGeom prst="rect">
            <a:avLst/>
          </a:prstGeom>
        </p:spPr>
      </p:pic>
      <p:pic>
        <p:nvPicPr>
          <p:cNvPr id="7" name="Picture 6">
            <a:extLst>
              <a:ext uri="{FF2B5EF4-FFF2-40B4-BE49-F238E27FC236}">
                <a16:creationId xmlns:a16="http://schemas.microsoft.com/office/drawing/2014/main" id="{EF82FBCE-D51B-4081-B924-816E448530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2065162" y="-7472"/>
            <a:ext cx="3711101" cy="4713157"/>
          </a:xfrm>
          <a:prstGeom prst="rect">
            <a:avLst/>
          </a:prstGeom>
        </p:spPr>
      </p:pic>
      <p:pic>
        <p:nvPicPr>
          <p:cNvPr id="8" name="Picture 7">
            <a:extLst>
              <a:ext uri="{FF2B5EF4-FFF2-40B4-BE49-F238E27FC236}">
                <a16:creationId xmlns:a16="http://schemas.microsoft.com/office/drawing/2014/main" id="{C132DC4B-7C19-434B-BEF4-B0F5D4D71D0E}"/>
              </a:ext>
            </a:extLst>
          </p:cNvPr>
          <p:cNvPicPr>
            <a:picLocks noChangeAspect="1"/>
          </p:cNvPicPr>
          <p:nvPr/>
        </p:nvPicPr>
        <p:blipFill>
          <a:blip r:embed="rId6"/>
          <a:stretch>
            <a:fillRect/>
          </a:stretch>
        </p:blipFill>
        <p:spPr>
          <a:xfrm>
            <a:off x="3953659" y="4928706"/>
            <a:ext cx="3775284" cy="1769039"/>
          </a:xfrm>
          <a:prstGeom prst="rect">
            <a:avLst/>
          </a:prstGeom>
        </p:spPr>
      </p:pic>
      <p:pic>
        <p:nvPicPr>
          <p:cNvPr id="10" name="Picture 9">
            <a:extLst>
              <a:ext uri="{FF2B5EF4-FFF2-40B4-BE49-F238E27FC236}">
                <a16:creationId xmlns:a16="http://schemas.microsoft.com/office/drawing/2014/main" id="{835F01BD-A61C-4690-B46A-C5626B2FFBD3}"/>
              </a:ext>
            </a:extLst>
          </p:cNvPr>
          <p:cNvPicPr>
            <a:picLocks noChangeAspect="1"/>
          </p:cNvPicPr>
          <p:nvPr/>
        </p:nvPicPr>
        <p:blipFill>
          <a:blip r:embed="rId7"/>
          <a:stretch>
            <a:fillRect/>
          </a:stretch>
        </p:blipFill>
        <p:spPr>
          <a:xfrm>
            <a:off x="8129995" y="3429000"/>
            <a:ext cx="3783858" cy="3280868"/>
          </a:xfrm>
          <a:prstGeom prst="rect">
            <a:avLst/>
          </a:prstGeom>
        </p:spPr>
      </p:pic>
      <p:pic>
        <p:nvPicPr>
          <p:cNvPr id="9" name="Picture 8">
            <a:extLst>
              <a:ext uri="{FF2B5EF4-FFF2-40B4-BE49-F238E27FC236}">
                <a16:creationId xmlns:a16="http://schemas.microsoft.com/office/drawing/2014/main" id="{C23937B3-3FE4-48CB-8465-216227D930D7}"/>
              </a:ext>
            </a:extLst>
          </p:cNvPr>
          <p:cNvPicPr>
            <a:picLocks noChangeAspect="1"/>
          </p:cNvPicPr>
          <p:nvPr/>
        </p:nvPicPr>
        <p:blipFill>
          <a:blip r:embed="rId8"/>
          <a:stretch>
            <a:fillRect/>
          </a:stretch>
        </p:blipFill>
        <p:spPr>
          <a:xfrm>
            <a:off x="8147695" y="3429000"/>
            <a:ext cx="3780048" cy="3292300"/>
          </a:xfrm>
          <a:prstGeom prst="rect">
            <a:avLst/>
          </a:prstGeom>
        </p:spPr>
      </p:pic>
      <p:pic>
        <p:nvPicPr>
          <p:cNvPr id="12" name="Picture 11">
            <a:extLst>
              <a:ext uri="{FF2B5EF4-FFF2-40B4-BE49-F238E27FC236}">
                <a16:creationId xmlns:a16="http://schemas.microsoft.com/office/drawing/2014/main" id="{100B9E71-B96D-4DC6-99A2-5E69D98E35E8}"/>
              </a:ext>
            </a:extLst>
          </p:cNvPr>
          <p:cNvPicPr>
            <a:picLocks noChangeAspect="1"/>
          </p:cNvPicPr>
          <p:nvPr/>
        </p:nvPicPr>
        <p:blipFill>
          <a:blip r:embed="rId9"/>
          <a:stretch>
            <a:fillRect/>
          </a:stretch>
        </p:blipFill>
        <p:spPr>
          <a:xfrm>
            <a:off x="8917551" y="656731"/>
            <a:ext cx="3021752" cy="2926488"/>
          </a:xfrm>
          <a:prstGeom prst="rect">
            <a:avLst/>
          </a:prstGeom>
        </p:spPr>
      </p:pic>
      <p:pic>
        <p:nvPicPr>
          <p:cNvPr id="11" name="Picture 10">
            <a:extLst>
              <a:ext uri="{FF2B5EF4-FFF2-40B4-BE49-F238E27FC236}">
                <a16:creationId xmlns:a16="http://schemas.microsoft.com/office/drawing/2014/main" id="{87C8E625-7721-4F55-9288-36D9B9AF4B5A}"/>
              </a:ext>
            </a:extLst>
          </p:cNvPr>
          <p:cNvPicPr>
            <a:picLocks noChangeAspect="1"/>
          </p:cNvPicPr>
          <p:nvPr/>
        </p:nvPicPr>
        <p:blipFill>
          <a:blip r:embed="rId10"/>
          <a:stretch>
            <a:fillRect/>
          </a:stretch>
        </p:blipFill>
        <p:spPr>
          <a:xfrm>
            <a:off x="8936300" y="260673"/>
            <a:ext cx="3014131" cy="3307542"/>
          </a:xfrm>
          <a:prstGeom prst="rect">
            <a:avLst/>
          </a:prstGeom>
        </p:spPr>
      </p:pic>
      <p:sp>
        <p:nvSpPr>
          <p:cNvPr id="14" name="TextBox 13">
            <a:extLst>
              <a:ext uri="{FF2B5EF4-FFF2-40B4-BE49-F238E27FC236}">
                <a16:creationId xmlns:a16="http://schemas.microsoft.com/office/drawing/2014/main" id="{033F26A9-CC66-4920-A4B3-1B2E11A4B52B}"/>
              </a:ext>
            </a:extLst>
          </p:cNvPr>
          <p:cNvSpPr txBox="1"/>
          <p:nvPr/>
        </p:nvSpPr>
        <p:spPr>
          <a:xfrm>
            <a:off x="3274450" y="160255"/>
            <a:ext cx="5334694" cy="523220"/>
          </a:xfrm>
          <a:prstGeom prst="rect">
            <a:avLst/>
          </a:prstGeom>
          <a:noFill/>
        </p:spPr>
        <p:txBody>
          <a:bodyPr wrap="square" rtlCol="0">
            <a:spAutoFit/>
          </a:bodyPr>
          <a:lstStyle/>
          <a:p>
            <a:pPr algn="l"/>
            <a:r>
              <a:rPr lang="en-US" dirty="0">
                <a:latin typeface="+mn-lt"/>
              </a:rPr>
              <a:t>AguaClara water treatment plant</a:t>
            </a:r>
          </a:p>
        </p:txBody>
      </p:sp>
      <p:sp>
        <p:nvSpPr>
          <p:cNvPr id="15" name="TextBox 14">
            <a:extLst>
              <a:ext uri="{FF2B5EF4-FFF2-40B4-BE49-F238E27FC236}">
                <a16:creationId xmlns:a16="http://schemas.microsoft.com/office/drawing/2014/main" id="{79827485-672F-4AED-8FF3-DC2AC4BD3F9A}"/>
              </a:ext>
            </a:extLst>
          </p:cNvPr>
          <p:cNvSpPr txBox="1"/>
          <p:nvPr/>
        </p:nvSpPr>
        <p:spPr>
          <a:xfrm rot="431167">
            <a:off x="691527" y="4261816"/>
            <a:ext cx="2329869" cy="523220"/>
          </a:xfrm>
          <a:prstGeom prst="rect">
            <a:avLst/>
          </a:prstGeom>
          <a:noFill/>
        </p:spPr>
        <p:txBody>
          <a:bodyPr wrap="none" rtlCol="0">
            <a:spAutoFit/>
          </a:bodyPr>
          <a:lstStyle/>
          <a:p>
            <a:pPr algn="l"/>
            <a:r>
              <a:rPr lang="en-US" dirty="0">
                <a:latin typeface="+mn-lt"/>
              </a:rPr>
              <a:t>Entrance Tank</a:t>
            </a:r>
          </a:p>
        </p:txBody>
      </p:sp>
      <p:cxnSp>
        <p:nvCxnSpPr>
          <p:cNvPr id="19" name="Straight Arrow Connector 18">
            <a:extLst>
              <a:ext uri="{FF2B5EF4-FFF2-40B4-BE49-F238E27FC236}">
                <a16:creationId xmlns:a16="http://schemas.microsoft.com/office/drawing/2014/main" id="{9C07C27B-59B6-4C33-BB4D-47BE06F7CAD6}"/>
              </a:ext>
            </a:extLst>
          </p:cNvPr>
          <p:cNvCxnSpPr>
            <a:cxnSpLocks/>
          </p:cNvCxnSpPr>
          <p:nvPr/>
        </p:nvCxnSpPr>
        <p:spPr>
          <a:xfrm flipV="1">
            <a:off x="2124635" y="3966134"/>
            <a:ext cx="496178" cy="444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9F31D-89A7-436B-95B6-A460E2D339D6}"/>
              </a:ext>
            </a:extLst>
          </p:cNvPr>
          <p:cNvSpPr txBox="1"/>
          <p:nvPr/>
        </p:nvSpPr>
        <p:spPr>
          <a:xfrm rot="200616">
            <a:off x="4955620" y="4659397"/>
            <a:ext cx="1872629" cy="523220"/>
          </a:xfrm>
          <a:prstGeom prst="rect">
            <a:avLst/>
          </a:prstGeom>
          <a:noFill/>
        </p:spPr>
        <p:txBody>
          <a:bodyPr wrap="none" rtlCol="0">
            <a:spAutoFit/>
          </a:bodyPr>
          <a:lstStyle/>
          <a:p>
            <a:pPr algn="l"/>
            <a:r>
              <a:rPr lang="en-US" dirty="0">
                <a:latin typeface="+mn-lt"/>
              </a:rPr>
              <a:t>Flocculator</a:t>
            </a:r>
          </a:p>
        </p:txBody>
      </p:sp>
      <p:cxnSp>
        <p:nvCxnSpPr>
          <p:cNvPr id="21" name="Straight Arrow Connector 20">
            <a:extLst>
              <a:ext uri="{FF2B5EF4-FFF2-40B4-BE49-F238E27FC236}">
                <a16:creationId xmlns:a16="http://schemas.microsoft.com/office/drawing/2014/main" id="{3E2B6771-30E6-43C4-9C96-1C78B16823EA}"/>
              </a:ext>
            </a:extLst>
          </p:cNvPr>
          <p:cNvCxnSpPr>
            <a:cxnSpLocks/>
          </p:cNvCxnSpPr>
          <p:nvPr/>
        </p:nvCxnSpPr>
        <p:spPr>
          <a:xfrm flipH="1" flipV="1">
            <a:off x="3757074" y="3453084"/>
            <a:ext cx="1799917" cy="133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552876-897E-4CA5-8D30-105C8AA11054}"/>
              </a:ext>
            </a:extLst>
          </p:cNvPr>
          <p:cNvSpPr txBox="1"/>
          <p:nvPr/>
        </p:nvSpPr>
        <p:spPr>
          <a:xfrm>
            <a:off x="5932654" y="3224352"/>
            <a:ext cx="3198696" cy="954107"/>
          </a:xfrm>
          <a:prstGeom prst="rect">
            <a:avLst/>
          </a:prstGeom>
          <a:noFill/>
        </p:spPr>
        <p:txBody>
          <a:bodyPr wrap="none" rtlCol="0">
            <a:spAutoFit/>
          </a:bodyPr>
          <a:lstStyle/>
          <a:p>
            <a:pPr algn="ctr"/>
            <a:r>
              <a:rPr lang="en-US" dirty="0" err="1">
                <a:latin typeface="+mn-lt"/>
              </a:rPr>
              <a:t>AguaClarifier</a:t>
            </a:r>
            <a:endParaRPr lang="en-US" dirty="0">
              <a:latin typeface="+mn-lt"/>
            </a:endParaRPr>
          </a:p>
          <a:p>
            <a:pPr algn="ctr"/>
            <a:r>
              <a:rPr lang="en-US" dirty="0">
                <a:latin typeface="+mn-lt"/>
              </a:rPr>
              <a:t>Sedimentation Tank</a:t>
            </a:r>
          </a:p>
        </p:txBody>
      </p:sp>
      <p:cxnSp>
        <p:nvCxnSpPr>
          <p:cNvPr id="25" name="Straight Arrow Connector 24">
            <a:extLst>
              <a:ext uri="{FF2B5EF4-FFF2-40B4-BE49-F238E27FC236}">
                <a16:creationId xmlns:a16="http://schemas.microsoft.com/office/drawing/2014/main" id="{7E690ECD-4631-44A8-8FE1-FCE14B090249}"/>
              </a:ext>
            </a:extLst>
          </p:cNvPr>
          <p:cNvCxnSpPr>
            <a:cxnSpLocks/>
          </p:cNvCxnSpPr>
          <p:nvPr/>
        </p:nvCxnSpPr>
        <p:spPr>
          <a:xfrm flipH="1" flipV="1">
            <a:off x="3612776" y="2349106"/>
            <a:ext cx="2951320" cy="1103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E566D46-E4A3-435B-A14E-68E6EB2AC23E}"/>
              </a:ext>
            </a:extLst>
          </p:cNvPr>
          <p:cNvSpPr txBox="1"/>
          <p:nvPr/>
        </p:nvSpPr>
        <p:spPr>
          <a:xfrm>
            <a:off x="6995331" y="833345"/>
            <a:ext cx="1832776" cy="1384995"/>
          </a:xfrm>
          <a:prstGeom prst="rect">
            <a:avLst/>
          </a:prstGeom>
          <a:noFill/>
        </p:spPr>
        <p:txBody>
          <a:bodyPr wrap="square" rtlCol="0">
            <a:spAutoFit/>
          </a:bodyPr>
          <a:lstStyle/>
          <a:p>
            <a:pPr algn="ctr"/>
            <a:r>
              <a:rPr lang="en-US" dirty="0">
                <a:latin typeface="+mn-lt"/>
              </a:rPr>
              <a:t>Stacked Rapid Sand Filter</a:t>
            </a:r>
          </a:p>
        </p:txBody>
      </p:sp>
      <p:cxnSp>
        <p:nvCxnSpPr>
          <p:cNvPr id="34" name="Straight Arrow Connector 33">
            <a:extLst>
              <a:ext uri="{FF2B5EF4-FFF2-40B4-BE49-F238E27FC236}">
                <a16:creationId xmlns:a16="http://schemas.microsoft.com/office/drawing/2014/main" id="{CAE31147-23DB-47F2-9881-435C17D92509}"/>
              </a:ext>
            </a:extLst>
          </p:cNvPr>
          <p:cNvCxnSpPr>
            <a:cxnSpLocks/>
          </p:cNvCxnSpPr>
          <p:nvPr/>
        </p:nvCxnSpPr>
        <p:spPr>
          <a:xfrm flipH="1">
            <a:off x="5967559" y="1525842"/>
            <a:ext cx="124006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E9FF896-38FD-4061-A61A-288596C55B8B}"/>
              </a:ext>
            </a:extLst>
          </p:cNvPr>
          <p:cNvPicPr>
            <a:picLocks noChangeAspect="1"/>
          </p:cNvPicPr>
          <p:nvPr/>
        </p:nvPicPr>
        <p:blipFill>
          <a:blip r:embed="rId11"/>
          <a:stretch>
            <a:fillRect/>
          </a:stretch>
        </p:blipFill>
        <p:spPr>
          <a:xfrm>
            <a:off x="264257" y="215759"/>
            <a:ext cx="2200582" cy="543001"/>
          </a:xfrm>
          <a:prstGeom prst="rect">
            <a:avLst/>
          </a:prstGeom>
        </p:spPr>
      </p:pic>
      <p:sp>
        <p:nvSpPr>
          <p:cNvPr id="38" name="TextBox 37">
            <a:extLst>
              <a:ext uri="{FF2B5EF4-FFF2-40B4-BE49-F238E27FC236}">
                <a16:creationId xmlns:a16="http://schemas.microsoft.com/office/drawing/2014/main" id="{F2CB5F02-99DB-4724-AE7F-CC427F373D29}"/>
              </a:ext>
            </a:extLst>
          </p:cNvPr>
          <p:cNvSpPr txBox="1"/>
          <p:nvPr/>
        </p:nvSpPr>
        <p:spPr>
          <a:xfrm>
            <a:off x="1212054" y="188406"/>
            <a:ext cx="843501" cy="276999"/>
          </a:xfrm>
          <a:prstGeom prst="rect">
            <a:avLst/>
          </a:prstGeom>
          <a:noFill/>
        </p:spPr>
        <p:txBody>
          <a:bodyPr wrap="none" rtlCol="0">
            <a:spAutoFit/>
          </a:bodyPr>
          <a:lstStyle/>
          <a:p>
            <a:pPr algn="l"/>
            <a:r>
              <a:rPr lang="en-US" sz="1200" dirty="0">
                <a:latin typeface="+mn-lt"/>
              </a:rPr>
              <a:t>for parent</a:t>
            </a:r>
          </a:p>
        </p:txBody>
      </p:sp>
      <p:sp>
        <p:nvSpPr>
          <p:cNvPr id="39" name="TextBox 38">
            <a:extLst>
              <a:ext uri="{FF2B5EF4-FFF2-40B4-BE49-F238E27FC236}">
                <a16:creationId xmlns:a16="http://schemas.microsoft.com/office/drawing/2014/main" id="{54B7EC43-96C5-4AC6-92A3-5B13AD0067F0}"/>
              </a:ext>
            </a:extLst>
          </p:cNvPr>
          <p:cNvSpPr txBox="1"/>
          <p:nvPr/>
        </p:nvSpPr>
        <p:spPr>
          <a:xfrm>
            <a:off x="266076" y="830124"/>
            <a:ext cx="1493996" cy="1323439"/>
          </a:xfrm>
          <a:prstGeom prst="rect">
            <a:avLst/>
          </a:prstGeom>
          <a:noFill/>
        </p:spPr>
        <p:txBody>
          <a:bodyPr wrap="square" rtlCol="0">
            <a:spAutoFit/>
          </a:bodyPr>
          <a:lstStyle/>
          <a:p>
            <a:pPr algn="l"/>
            <a:r>
              <a:rPr lang="en-US" sz="2000" dirty="0">
                <a:latin typeface="+mn-lt"/>
              </a:rPr>
              <a:t>Parent can pass input parameters to children</a:t>
            </a:r>
          </a:p>
        </p:txBody>
      </p:sp>
      <p:cxnSp>
        <p:nvCxnSpPr>
          <p:cNvPr id="41" name="Straight Arrow Connector 40">
            <a:extLst>
              <a:ext uri="{FF2B5EF4-FFF2-40B4-BE49-F238E27FC236}">
                <a16:creationId xmlns:a16="http://schemas.microsoft.com/office/drawing/2014/main" id="{D0BA1BCE-E025-494A-B267-63CA030BF2F2}"/>
              </a:ext>
            </a:extLst>
          </p:cNvPr>
          <p:cNvCxnSpPr>
            <a:cxnSpLocks/>
            <a:stCxn id="39" idx="2"/>
          </p:cNvCxnSpPr>
          <p:nvPr/>
        </p:nvCxnSpPr>
        <p:spPr>
          <a:xfrm>
            <a:off x="1013074" y="2153563"/>
            <a:ext cx="264255" cy="20792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8E7C841-BAEA-40B1-8301-2A4875FD50CF}"/>
              </a:ext>
            </a:extLst>
          </p:cNvPr>
          <p:cNvCxnSpPr>
            <a:cxnSpLocks/>
            <a:stCxn id="39" idx="2"/>
          </p:cNvCxnSpPr>
          <p:nvPr/>
        </p:nvCxnSpPr>
        <p:spPr>
          <a:xfrm>
            <a:off x="1013074" y="2153563"/>
            <a:ext cx="3064423" cy="27674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846283-7061-4AD1-8CF2-B581B2D6486D}"/>
              </a:ext>
            </a:extLst>
          </p:cNvPr>
          <p:cNvCxnSpPr>
            <a:cxnSpLocks/>
            <a:stCxn id="39" idx="2"/>
          </p:cNvCxnSpPr>
          <p:nvPr/>
        </p:nvCxnSpPr>
        <p:spPr>
          <a:xfrm>
            <a:off x="1013074" y="2153563"/>
            <a:ext cx="7359961" cy="29264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B898BA-4B6F-444C-B062-0A33B323183D}"/>
              </a:ext>
            </a:extLst>
          </p:cNvPr>
          <p:cNvCxnSpPr>
            <a:cxnSpLocks/>
            <a:stCxn id="39" idx="2"/>
          </p:cNvCxnSpPr>
          <p:nvPr/>
        </p:nvCxnSpPr>
        <p:spPr>
          <a:xfrm>
            <a:off x="1013074" y="2153563"/>
            <a:ext cx="7832733" cy="4653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8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4" grpId="0"/>
      <p:bldP spid="33"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p:txBody>
          <a:bodyPr/>
          <a:lstStyle/>
          <a:p>
            <a:r>
              <a:rPr lang="en-US" sz="4000" dirty="0"/>
              <a:t>Elevation difference = head loss trick</a:t>
            </a:r>
          </a:p>
        </p:txBody>
      </p:sp>
      <p:sp>
        <p:nvSpPr>
          <p:cNvPr id="4" name="Content Placeholder 3">
            <a:extLst>
              <a:ext uri="{FF2B5EF4-FFF2-40B4-BE49-F238E27FC236}">
                <a16:creationId xmlns:a16="http://schemas.microsoft.com/office/drawing/2014/main" id="{505C6D14-DBBD-495E-ABA3-34096259D1C3}"/>
              </a:ext>
            </a:extLst>
          </p:cNvPr>
          <p:cNvSpPr>
            <a:spLocks noGrp="1"/>
          </p:cNvSpPr>
          <p:nvPr>
            <p:ph idx="1"/>
          </p:nvPr>
        </p:nvSpPr>
        <p:spPr>
          <a:xfrm>
            <a:off x="457200" y="1600200"/>
            <a:ext cx="5981623" cy="3712029"/>
          </a:xfrm>
        </p:spPr>
        <p:txBody>
          <a:bodyPr/>
          <a:lstStyle/>
          <a:p>
            <a:r>
              <a:rPr lang="en-US" dirty="0"/>
              <a:t>We’d like to know how </a:t>
            </a:r>
            <a:br>
              <a:rPr lang="en-US" dirty="0"/>
            </a:br>
            <a:r>
              <a:rPr lang="en-US" dirty="0"/>
              <a:t>much water will flow </a:t>
            </a:r>
            <a:br>
              <a:rPr lang="en-US" dirty="0"/>
            </a:br>
            <a:r>
              <a:rPr lang="en-US" dirty="0"/>
              <a:t>through this tube</a:t>
            </a:r>
          </a:p>
          <a:p>
            <a:r>
              <a:rPr lang="en-US" dirty="0"/>
              <a:t>Goal is to use energy equation to find the head loss and then major and minor loss equations to find the flow</a:t>
            </a:r>
          </a:p>
          <a:p>
            <a:endParaRPr lang="en-US" dirty="0"/>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8134899" y="3104006"/>
            <a:ext cx="662407" cy="180143"/>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8759415" y="2525925"/>
            <a:ext cx="1569867" cy="1091423"/>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grpSp>
        <p:nvGrpSpPr>
          <p:cNvPr id="27" name="Group 26">
            <a:extLst>
              <a:ext uri="{FF2B5EF4-FFF2-40B4-BE49-F238E27FC236}">
                <a16:creationId xmlns:a16="http://schemas.microsoft.com/office/drawing/2014/main" id="{B77190EF-6525-4CFA-8EC6-F23FCB2D140B}"/>
              </a:ext>
            </a:extLst>
          </p:cNvPr>
          <p:cNvGrpSpPr/>
          <p:nvPr/>
        </p:nvGrpSpPr>
        <p:grpSpPr>
          <a:xfrm>
            <a:off x="5368750" y="1662849"/>
            <a:ext cx="5681399" cy="2702735"/>
            <a:chOff x="5368750" y="1662849"/>
            <a:chExt cx="5681399" cy="2702735"/>
          </a:xfrm>
        </p:grpSpPr>
        <p:sp>
          <p:nvSpPr>
            <p:cNvPr id="33" name="Freeform 17 1">
              <a:extLst>
                <a:ext uri="{FF2B5EF4-FFF2-40B4-BE49-F238E27FC236}">
                  <a16:creationId xmlns:a16="http://schemas.microsoft.com/office/drawing/2014/main" id="{707F87C4-5A04-4C10-837F-ACBD4FC995A2}"/>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24" name="Freeform 17 2">
              <a:extLst>
                <a:ext uri="{FF2B5EF4-FFF2-40B4-BE49-F238E27FC236}">
                  <a16:creationId xmlns:a16="http://schemas.microsoft.com/office/drawing/2014/main" id="{BA326F11-917D-4381-98AF-B02411F45261}"/>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184731" cy="1169551"/>
          </a:xfrm>
          <a:prstGeom prst="rect">
            <a:avLst/>
          </a:prstGeom>
          <a:noFill/>
        </p:spPr>
        <p:txBody>
          <a:bodyPr wrap="none" rtlCol="0">
            <a:spAutoFit/>
          </a:bodyPr>
          <a:lstStyle/>
          <a:p>
            <a:endParaRPr lang="en-US" sz="3500" dirty="0"/>
          </a:p>
          <a:p>
            <a:endParaRPr lang="en-US" sz="3500" dirty="0"/>
          </a:p>
        </p:txBody>
      </p:sp>
      <p:sp>
        <p:nvSpPr>
          <p:cNvPr id="5" name="TextBox 4"/>
          <p:cNvSpPr txBox="1"/>
          <p:nvPr/>
        </p:nvSpPr>
        <p:spPr>
          <a:xfrm>
            <a:off x="6796233" y="1693400"/>
            <a:ext cx="4662045" cy="400110"/>
          </a:xfrm>
          <a:prstGeom prst="rect">
            <a:avLst/>
          </a:prstGeom>
          <a:noFill/>
        </p:spPr>
        <p:txBody>
          <a:bodyPr wrap="none" rtlCol="0">
            <a:spAutoFit/>
          </a:bodyPr>
          <a:lstStyle/>
          <a:p>
            <a:r>
              <a:rPr lang="en-US" sz="2000" dirty="0"/>
              <a:t>If tubing isn’t straight – another minor loss!</a:t>
            </a:r>
          </a:p>
        </p:txBody>
      </p:sp>
      <p:pic>
        <p:nvPicPr>
          <p:cNvPr id="28" name="Picture 27">
            <a:extLst>
              <a:ext uri="{FF2B5EF4-FFF2-40B4-BE49-F238E27FC236}">
                <a16:creationId xmlns:a16="http://schemas.microsoft.com/office/drawing/2014/main" id="{3A1CF4E7-E510-4503-9B50-59F78AC0D7E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8016" y="5507700"/>
            <a:ext cx="6219990" cy="638234"/>
          </a:xfrm>
          <a:prstGeom prst="rect">
            <a:avLst/>
          </a:prstGeom>
        </p:spPr>
      </p:pic>
      <p:pic>
        <p:nvPicPr>
          <p:cNvPr id="29" name="Picture 28">
            <a:extLst>
              <a:ext uri="{FF2B5EF4-FFF2-40B4-BE49-F238E27FC236}">
                <a16:creationId xmlns:a16="http://schemas.microsoft.com/office/drawing/2014/main" id="{904766BF-FE64-4404-924E-032EE897938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9743" y="4535082"/>
            <a:ext cx="3813416" cy="864811"/>
          </a:xfrm>
          <a:prstGeom prst="rect">
            <a:avLst/>
          </a:prstGeom>
        </p:spPr>
      </p:pic>
      <p:pic>
        <p:nvPicPr>
          <p:cNvPr id="38" name="Picture 37" descr="\documentclass{article}&#10;\usepackage{amsmath}&#10;\pagestyle{empty}&#10;\begin{document}&#10;&#10;$${h_e} = \sum{K} \frac{V^2}{2g}$$&#10;&#10;&#10;\end{document}" title="IguanaTex Bitmap Display">
            <a:extLst>
              <a:ext uri="{FF2B5EF4-FFF2-40B4-BE49-F238E27FC236}">
                <a16:creationId xmlns:a16="http://schemas.microsoft.com/office/drawing/2014/main" id="{34E72C34-D139-41D8-ABCE-8A959B5B475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39743" y="5507703"/>
            <a:ext cx="1881600" cy="727771"/>
          </a:xfrm>
          <a:prstGeom prst="rect">
            <a:avLst/>
          </a:prstGeom>
        </p:spPr>
      </p:pic>
      <p:pic>
        <p:nvPicPr>
          <p:cNvPr id="31" name="Picture 30">
            <a:extLst>
              <a:ext uri="{FF2B5EF4-FFF2-40B4-BE49-F238E27FC236}">
                <a16:creationId xmlns:a16="http://schemas.microsoft.com/office/drawing/2014/main" id="{A3C89D7C-16CC-4F4C-91B5-AE69302C2D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47819" y="6393202"/>
            <a:ext cx="1657752" cy="287391"/>
          </a:xfrm>
          <a:prstGeom prst="rect">
            <a:avLst/>
          </a:prstGeom>
        </p:spPr>
      </p:pic>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0767AB9-699E-4185-A11D-219ED51C3267}"/>
              </a:ext>
            </a:extLst>
          </p:cNvPr>
          <p:cNvGrpSpPr/>
          <p:nvPr/>
        </p:nvGrpSpPr>
        <p:grpSpPr>
          <a:xfrm>
            <a:off x="5699065" y="1659392"/>
            <a:ext cx="6249539" cy="2702735"/>
            <a:chOff x="5368750" y="1662849"/>
            <a:chExt cx="5681399" cy="2702735"/>
          </a:xfrm>
        </p:grpSpPr>
        <p:sp>
          <p:nvSpPr>
            <p:cNvPr id="39" name="Freeform 17">
              <a:extLst>
                <a:ext uri="{FF2B5EF4-FFF2-40B4-BE49-F238E27FC236}">
                  <a16:creationId xmlns:a16="http://schemas.microsoft.com/office/drawing/2014/main" id="{9961C9FE-AE86-4497-B991-B40010D53C67}"/>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a:extLst>
                <a:ext uri="{FF2B5EF4-FFF2-40B4-BE49-F238E27FC236}">
                  <a16:creationId xmlns:a16="http://schemas.microsoft.com/office/drawing/2014/main" id="{987A0DFF-E478-445E-859B-9BC2FCFC0CB0}"/>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a:extLst>
                <a:ext uri="{FF2B5EF4-FFF2-40B4-BE49-F238E27FC236}">
                  <a16:creationId xmlns:a16="http://schemas.microsoft.com/office/drawing/2014/main" id="{915C7807-7187-4B61-BA2B-B95F4939A588}"/>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2AAD5F84-5C4B-491C-8060-25C14E1F4583}"/>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04C16666-D657-42D2-9C2A-91172F8764D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a:extLst>
                <a:ext uri="{FF2B5EF4-FFF2-40B4-BE49-F238E27FC236}">
                  <a16:creationId xmlns:a16="http://schemas.microsoft.com/office/drawing/2014/main" id="{78891A58-B125-401E-9FD7-5C6BFAD38904}"/>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Let’s try to figure this out!</a:t>
            </a:r>
          </a:p>
        </p:txBody>
      </p:sp>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200" y="1600200"/>
            <a:ext cx="4763650" cy="4525963"/>
          </a:xfrm>
        </p:spPr>
        <p:txBody>
          <a:bodyPr/>
          <a:lstStyle/>
          <a:p>
            <a:r>
              <a:rPr lang="en-US" dirty="0"/>
              <a:t>How could I get the velocities to cancel?</a:t>
            </a:r>
          </a:p>
          <a:p>
            <a:r>
              <a:rPr lang="en-US" dirty="0"/>
              <a:t>Let’s see…</a:t>
            </a:r>
          </a:p>
        </p:txBody>
      </p:sp>
      <p:pic>
        <p:nvPicPr>
          <p:cNvPr id="11" name="Picture 10">
            <a:extLst>
              <a:ext uri="{FF2B5EF4-FFF2-40B4-BE49-F238E27FC236}">
                <a16:creationId xmlns:a16="http://schemas.microsoft.com/office/drawing/2014/main" id="{81D4BA41-39EA-4546-9B52-ADD1BDD6708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1161" y="4249448"/>
            <a:ext cx="7223663" cy="741221"/>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7075599" y="2424444"/>
            <a:ext cx="457176" cy="1004556"/>
            <a:chOff x="7358631" y="2424444"/>
            <a:chExt cx="457176" cy="1004556"/>
          </a:xfrm>
        </p:grpSpPr>
        <p:cxnSp>
          <p:nvCxnSpPr>
            <p:cNvPr id="10" name="Straight Connector 9">
              <a:extLst>
                <a:ext uri="{FF2B5EF4-FFF2-40B4-BE49-F238E27FC236}">
                  <a16:creationId xmlns:a16="http://schemas.microsoft.com/office/drawing/2014/main" id="{E928BAF0-18C4-47C9-BF6A-19362FE53F5C}"/>
                </a:ext>
              </a:extLst>
            </p:cNvPr>
            <p:cNvCxnSpPr/>
            <p:nvPr/>
          </p:nvCxnSpPr>
          <p:spPr>
            <a:xfrm flipH="1">
              <a:off x="7358631" y="2768308"/>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358631" y="2424444"/>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279632" y="3221177"/>
            <a:ext cx="705642" cy="1283332"/>
            <a:chOff x="11562664" y="3221177"/>
            <a:chExt cx="705642" cy="1283332"/>
          </a:xfrm>
        </p:grpSpPr>
        <p:cxnSp>
          <p:nvCxnSpPr>
            <p:cNvPr id="12" name="Straight Connector 11">
              <a:extLst>
                <a:ext uri="{FF2B5EF4-FFF2-40B4-BE49-F238E27FC236}">
                  <a16:creationId xmlns:a16="http://schemas.microsoft.com/office/drawing/2014/main" id="{CD728DF7-739A-437C-87C4-B1F2B88C0E8B}"/>
                </a:ext>
              </a:extLst>
            </p:cNvPr>
            <p:cNvCxnSpPr/>
            <p:nvPr/>
          </p:nvCxnSpPr>
          <p:spPr>
            <a:xfrm flipH="1">
              <a:off x="12246713" y="3843817"/>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562664" y="3221177"/>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8229597" y="2209800"/>
            <a:ext cx="2517036" cy="523220"/>
          </a:xfrm>
          <a:prstGeom prst="rect">
            <a:avLst/>
          </a:prstGeom>
          <a:noFill/>
        </p:spPr>
        <p:txBody>
          <a:bodyPr wrap="none" rtlCol="0">
            <a:spAutoFit/>
          </a:bodyPr>
          <a:lstStyle/>
          <a:p>
            <a:pPr algn="l"/>
            <a:r>
              <a:rPr lang="en-US" dirty="0">
                <a:latin typeface="+mn-lt"/>
              </a:rPr>
              <a:t>Control volume</a:t>
            </a:r>
          </a:p>
        </p:txBody>
      </p:sp>
      <p:cxnSp>
        <p:nvCxnSpPr>
          <p:cNvPr id="17" name="Straight Arrow Connector 16">
            <a:extLst>
              <a:ext uri="{FF2B5EF4-FFF2-40B4-BE49-F238E27FC236}">
                <a16:creationId xmlns:a16="http://schemas.microsoft.com/office/drawing/2014/main" id="{E0E123CD-3E2E-4889-8E9D-34B76E2FDEA9}"/>
              </a:ext>
            </a:extLst>
          </p:cNvPr>
          <p:cNvCxnSpPr>
            <a:stCxn id="15" idx="2"/>
          </p:cNvCxnSpPr>
          <p:nvPr/>
        </p:nvCxnSpPr>
        <p:spPr>
          <a:xfrm flipH="1">
            <a:off x="8654139" y="2733020"/>
            <a:ext cx="833976" cy="57290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362200" y="4249448"/>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4081459" y="4284162"/>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5942887" y="421483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ACAA55-0348-4671-9A08-95B744661C10}"/>
              </a:ext>
            </a:extLst>
          </p:cNvPr>
          <p:cNvSpPr txBox="1"/>
          <p:nvPr/>
        </p:nvSpPr>
        <p:spPr>
          <a:xfrm>
            <a:off x="5235920" y="2506698"/>
            <a:ext cx="378630" cy="523220"/>
          </a:xfrm>
          <a:prstGeom prst="rect">
            <a:avLst/>
          </a:prstGeom>
          <a:noFill/>
        </p:spPr>
        <p:txBody>
          <a:bodyPr wrap="none" rtlCol="0">
            <a:spAutoFit/>
          </a:bodyPr>
          <a:lstStyle/>
          <a:p>
            <a:pPr algn="l"/>
            <a:r>
              <a:rPr lang="en-US" dirty="0">
                <a:latin typeface="+mn-lt"/>
              </a:rPr>
              <a:t>h</a:t>
            </a:r>
          </a:p>
        </p:txBody>
      </p:sp>
      <p:cxnSp>
        <p:nvCxnSpPr>
          <p:cNvPr id="26" name="Straight Connector 25">
            <a:extLst>
              <a:ext uri="{FF2B5EF4-FFF2-40B4-BE49-F238E27FC236}">
                <a16:creationId xmlns:a16="http://schemas.microsoft.com/office/drawing/2014/main" id="{9B1B319F-EB71-495B-AED8-DDC49E6C3131}"/>
              </a:ext>
            </a:extLst>
          </p:cNvPr>
          <p:cNvCxnSpPr/>
          <p:nvPr/>
        </p:nvCxnSpPr>
        <p:spPr>
          <a:xfrm flipH="1">
            <a:off x="5096914" y="2405198"/>
            <a:ext cx="702202"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CCDE98-702C-41AF-96B1-9FE9450C888C}"/>
              </a:ext>
            </a:extLst>
          </p:cNvPr>
          <p:cNvCxnSpPr>
            <a:cxnSpLocks/>
          </p:cNvCxnSpPr>
          <p:nvPr/>
        </p:nvCxnSpPr>
        <p:spPr>
          <a:xfrm flipH="1">
            <a:off x="5096914" y="3147550"/>
            <a:ext cx="1978685"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6C8CB69-15F0-4F49-B119-E2706B63B9A3}"/>
              </a:ext>
            </a:extLst>
          </p:cNvPr>
          <p:cNvSpPr/>
          <p:nvPr/>
        </p:nvSpPr>
        <p:spPr>
          <a:xfrm>
            <a:off x="697510" y="4137160"/>
            <a:ext cx="565233" cy="609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ocumentclass{article}&#10;\usepackage{amsmath}&#10;\pagestyle{empty}&#10;\begin{document}&#10;&#10;&#10;&#10;$$p_{in}= \rho gh$$&#10;&#10;\end{document}" title="IguanaTex Bitmap Display">
            <a:extLst>
              <a:ext uri="{FF2B5EF4-FFF2-40B4-BE49-F238E27FC236}">
                <a16:creationId xmlns:a16="http://schemas.microsoft.com/office/drawing/2014/main" id="{C0A68C0D-BB2E-4AB1-8C5D-20E5451457F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550" y="5464463"/>
            <a:ext cx="1312385" cy="279113"/>
          </a:xfrm>
          <a:prstGeom prst="rect">
            <a:avLst/>
          </a:prstGeom>
        </p:spPr>
      </p:pic>
      <p:cxnSp>
        <p:nvCxnSpPr>
          <p:cNvPr id="35" name="Straight Connector 34">
            <a:extLst>
              <a:ext uri="{FF2B5EF4-FFF2-40B4-BE49-F238E27FC236}">
                <a16:creationId xmlns:a16="http://schemas.microsoft.com/office/drawing/2014/main" id="{8880797C-4D05-49F5-B362-F0C90E591D93}"/>
              </a:ext>
            </a:extLst>
          </p:cNvPr>
          <p:cNvCxnSpPr/>
          <p:nvPr/>
        </p:nvCxnSpPr>
        <p:spPr>
          <a:xfrm flipV="1">
            <a:off x="1024329" y="5211209"/>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01DD5D-35A3-489A-8B77-0D5CA4363607}"/>
              </a:ext>
            </a:extLst>
          </p:cNvPr>
          <p:cNvSpPr txBox="1"/>
          <p:nvPr/>
        </p:nvSpPr>
        <p:spPr>
          <a:xfrm>
            <a:off x="2406504" y="5349258"/>
            <a:ext cx="8054667" cy="954107"/>
          </a:xfrm>
          <a:prstGeom prst="rect">
            <a:avLst/>
          </a:prstGeom>
          <a:noFill/>
        </p:spPr>
        <p:txBody>
          <a:bodyPr wrap="square" rtlCol="0">
            <a:spAutoFit/>
          </a:bodyPr>
          <a:lstStyle/>
          <a:p>
            <a:pPr algn="l"/>
            <a:r>
              <a:rPr lang="en-US" dirty="0">
                <a:latin typeface="+mn-lt"/>
              </a:rPr>
              <a:t>No static! Must use Bernoulli to find this pressure! But we don’t know V!</a:t>
            </a:r>
          </a:p>
        </p:txBody>
      </p:sp>
      <p:sp>
        <p:nvSpPr>
          <p:cNvPr id="37" name="TextBox 36">
            <a:extLst>
              <a:ext uri="{FF2B5EF4-FFF2-40B4-BE49-F238E27FC236}">
                <a16:creationId xmlns:a16="http://schemas.microsoft.com/office/drawing/2014/main" id="{9A0A5516-5BBA-4FE9-8E44-DDE86B9D32A5}"/>
              </a:ext>
            </a:extLst>
          </p:cNvPr>
          <p:cNvSpPr txBox="1"/>
          <p:nvPr/>
        </p:nvSpPr>
        <p:spPr>
          <a:xfrm>
            <a:off x="792484" y="6214876"/>
            <a:ext cx="940514" cy="523220"/>
          </a:xfrm>
          <a:prstGeom prst="rect">
            <a:avLst/>
          </a:prstGeom>
          <a:noFill/>
        </p:spPr>
        <p:txBody>
          <a:bodyPr wrap="none" rtlCol="0">
            <a:spAutoFit/>
          </a:bodyPr>
          <a:lstStyle/>
          <a:p>
            <a:pPr algn="l"/>
            <a:r>
              <a:rPr lang="en-US" dirty="0">
                <a:latin typeface="+mn-lt"/>
              </a:rPr>
              <a:t>FAIL!</a:t>
            </a:r>
          </a:p>
        </p:txBody>
      </p:sp>
      <p:cxnSp>
        <p:nvCxnSpPr>
          <p:cNvPr id="46" name="Straight Connector 45">
            <a:extLst>
              <a:ext uri="{FF2B5EF4-FFF2-40B4-BE49-F238E27FC236}">
                <a16:creationId xmlns:a16="http://schemas.microsoft.com/office/drawing/2014/main" id="{1A915197-1A8B-4CC8-B7D0-D5B66C520DC9}"/>
              </a:ext>
            </a:extLst>
          </p:cNvPr>
          <p:cNvCxnSpPr/>
          <p:nvPr/>
        </p:nvCxnSpPr>
        <p:spPr>
          <a:xfrm flipV="1">
            <a:off x="3154330" y="4284163"/>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6A56F-CBB0-4171-BB8B-0D75CC7F3E47}"/>
              </a:ext>
            </a:extLst>
          </p:cNvPr>
          <p:cNvCxnSpPr/>
          <p:nvPr/>
        </p:nvCxnSpPr>
        <p:spPr>
          <a:xfrm flipV="1">
            <a:off x="6843784" y="4314824"/>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48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animBg="1"/>
      <p:bldP spid="36"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198" y="1600200"/>
            <a:ext cx="8728186" cy="4525963"/>
          </a:xfrm>
        </p:spPr>
        <p:txBody>
          <a:bodyPr/>
          <a:lstStyle/>
          <a:p>
            <a:r>
              <a:rPr lang="en-US" dirty="0"/>
              <a:t>Add tank to control </a:t>
            </a:r>
            <a:br>
              <a:rPr lang="en-US" dirty="0"/>
            </a:br>
            <a:r>
              <a:rPr lang="en-US" dirty="0"/>
              <a:t>volume – V</a:t>
            </a:r>
            <a:r>
              <a:rPr lang="en-US" baseline="-25000" dirty="0"/>
              <a:t>in</a:t>
            </a:r>
            <a:r>
              <a:rPr lang="en-US" dirty="0"/>
              <a:t>=0</a:t>
            </a:r>
          </a:p>
          <a:p>
            <a:r>
              <a:rPr lang="en-US" dirty="0"/>
              <a:t>Where can I put the out </a:t>
            </a:r>
            <a:br>
              <a:rPr lang="en-US" dirty="0"/>
            </a:br>
            <a:r>
              <a:rPr lang="en-US" dirty="0"/>
              <a:t>control surface so there is no velocity????</a:t>
            </a:r>
          </a:p>
          <a:p>
            <a:pPr lvl="1"/>
            <a:r>
              <a:rPr lang="en-US" dirty="0"/>
              <a:t>Add an imaginary water surface</a:t>
            </a:r>
          </a:p>
          <a:p>
            <a:pPr lvl="1"/>
            <a:r>
              <a:rPr lang="en-US" dirty="0"/>
              <a:t>The kinetic energy loss at the exit of the tube is now INSIDE our control volume</a:t>
            </a:r>
          </a:p>
          <a:p>
            <a:pPr lvl="1"/>
            <a:r>
              <a:rPr lang="en-US" dirty="0"/>
              <a:t>         = entrance loss, tubing curvature loss, exit loss </a:t>
            </a:r>
          </a:p>
          <a:p>
            <a:pPr lvl="1"/>
            <a:endParaRPr lang="en-US" dirty="0"/>
          </a:p>
        </p:txBody>
      </p:sp>
      <p:grpSp>
        <p:nvGrpSpPr>
          <p:cNvPr id="38" name="Group 37">
            <a:extLst>
              <a:ext uri="{FF2B5EF4-FFF2-40B4-BE49-F238E27FC236}">
                <a16:creationId xmlns:a16="http://schemas.microsoft.com/office/drawing/2014/main" id="{E95295A0-14F7-4EC3-BA98-B96371F2C021}"/>
              </a:ext>
            </a:extLst>
          </p:cNvPr>
          <p:cNvGrpSpPr/>
          <p:nvPr/>
        </p:nvGrpSpPr>
        <p:grpSpPr>
          <a:xfrm>
            <a:off x="5684434" y="1662849"/>
            <a:ext cx="5681399" cy="2702735"/>
            <a:chOff x="5368750" y="1662849"/>
            <a:chExt cx="5681399" cy="2702735"/>
          </a:xfrm>
        </p:grpSpPr>
        <p:sp>
          <p:nvSpPr>
            <p:cNvPr id="39" name="Freeform 17 1">
              <a:extLst>
                <a:ext uri="{FF2B5EF4-FFF2-40B4-BE49-F238E27FC236}">
                  <a16:creationId xmlns:a16="http://schemas.microsoft.com/office/drawing/2014/main" id="{271D340F-83FF-43E0-887B-BB229F43BEC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1">
              <a:extLst>
                <a:ext uri="{FF2B5EF4-FFF2-40B4-BE49-F238E27FC236}">
                  <a16:creationId xmlns:a16="http://schemas.microsoft.com/office/drawing/2014/main" id="{27C6B360-B805-467A-B0F4-32FCD6A7D51C}"/>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1">
              <a:extLst>
                <a:ext uri="{FF2B5EF4-FFF2-40B4-BE49-F238E27FC236}">
                  <a16:creationId xmlns:a16="http://schemas.microsoft.com/office/drawing/2014/main" id="{1BF7A3A4-675F-4F8E-8952-C036041B499E}"/>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33B3660E-FEF7-4DD0-BB9D-F1B88812E2F1}"/>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DBBD98B4-D15D-43C2-B4F5-F93299E8B32C}"/>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BEFD62DC-1261-448C-A978-791EBADC54C3}"/>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Take 2</a:t>
            </a:r>
          </a:p>
        </p:txBody>
      </p:sp>
      <p:pic>
        <p:nvPicPr>
          <p:cNvPr id="11" name="Picture 10">
            <a:extLst>
              <a:ext uri="{FF2B5EF4-FFF2-40B4-BE49-F238E27FC236}">
                <a16:creationId xmlns:a16="http://schemas.microsoft.com/office/drawing/2014/main" id="{81D4BA41-39EA-4546-9B52-ADD1BDD6708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7464" y="5839973"/>
            <a:ext cx="7223663" cy="741221"/>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5230305" y="2025694"/>
            <a:ext cx="1701610" cy="523220"/>
            <a:chOff x="7829251" y="2833293"/>
            <a:chExt cx="1701610" cy="523220"/>
          </a:xfrm>
        </p:grpSpPr>
        <p:cxnSp>
          <p:nvCxnSpPr>
            <p:cNvPr id="10" name="Straight Connector 9">
              <a:extLst>
                <a:ext uri="{FF2B5EF4-FFF2-40B4-BE49-F238E27FC236}">
                  <a16:creationId xmlns:a16="http://schemas.microsoft.com/office/drawing/2014/main" id="{E928BAF0-18C4-47C9-BF6A-19362FE53F5C}"/>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041412" y="3400907"/>
            <a:ext cx="1005201" cy="745070"/>
            <a:chOff x="11113139" y="3406234"/>
            <a:chExt cx="1005201" cy="745070"/>
          </a:xfrm>
        </p:grpSpPr>
        <p:cxnSp>
          <p:nvCxnSpPr>
            <p:cNvPr id="12" name="Straight Connector 11">
              <a:extLst>
                <a:ext uri="{FF2B5EF4-FFF2-40B4-BE49-F238E27FC236}">
                  <a16:creationId xmlns:a16="http://schemas.microsoft.com/office/drawing/2014/main" id="{CD728DF7-739A-437C-87C4-B1F2B88C0E8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327615" y="5791767"/>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606533" y="5830308"/>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3137881" y="5849638"/>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A0A5516-5BBA-4FE9-8E44-DDE86B9D32A5}"/>
              </a:ext>
            </a:extLst>
          </p:cNvPr>
          <p:cNvSpPr txBox="1"/>
          <p:nvPr/>
        </p:nvSpPr>
        <p:spPr>
          <a:xfrm>
            <a:off x="10310810" y="6367790"/>
            <a:ext cx="1654620" cy="523220"/>
          </a:xfrm>
          <a:prstGeom prst="rect">
            <a:avLst/>
          </a:prstGeom>
          <a:noFill/>
        </p:spPr>
        <p:txBody>
          <a:bodyPr wrap="none" rtlCol="0">
            <a:spAutoFit/>
          </a:bodyPr>
          <a:lstStyle/>
          <a:p>
            <a:pPr algn="l"/>
            <a:r>
              <a:rPr lang="en-US" dirty="0">
                <a:latin typeface="+mn-lt"/>
              </a:rPr>
              <a:t>SUCCESS!</a:t>
            </a:r>
          </a:p>
        </p:txBody>
      </p:sp>
      <p:sp>
        <p:nvSpPr>
          <p:cNvPr id="31" name="Line 18">
            <a:extLst>
              <a:ext uri="{FF2B5EF4-FFF2-40B4-BE49-F238E27FC236}">
                <a16:creationId xmlns:a16="http://schemas.microsoft.com/office/drawing/2014/main" id="{E0B881A0-E927-4129-9D01-27B760796178}"/>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32" name="Line 19">
            <a:extLst>
              <a:ext uri="{FF2B5EF4-FFF2-40B4-BE49-F238E27FC236}">
                <a16:creationId xmlns:a16="http://schemas.microsoft.com/office/drawing/2014/main" id="{127503A9-FF20-4189-8FA1-909D0CB69701}"/>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33" name="Picture 32">
            <a:extLst>
              <a:ext uri="{FF2B5EF4-FFF2-40B4-BE49-F238E27FC236}">
                <a16:creationId xmlns:a16="http://schemas.microsoft.com/office/drawing/2014/main" id="{71113E23-B1F0-4216-988C-C215BF45237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28" name="Group 27">
            <a:extLst>
              <a:ext uri="{FF2B5EF4-FFF2-40B4-BE49-F238E27FC236}">
                <a16:creationId xmlns:a16="http://schemas.microsoft.com/office/drawing/2014/main" id="{9B3DF4CE-8A80-41A9-A104-2EC0BF03DD9A}"/>
              </a:ext>
            </a:extLst>
          </p:cNvPr>
          <p:cNvGrpSpPr/>
          <p:nvPr/>
        </p:nvGrpSpPr>
        <p:grpSpPr>
          <a:xfrm>
            <a:off x="11361038" y="4143212"/>
            <a:ext cx="705642" cy="900724"/>
            <a:chOff x="11361038" y="4143212"/>
            <a:chExt cx="705642" cy="900724"/>
          </a:xfrm>
        </p:grpSpPr>
        <p:sp>
          <p:nvSpPr>
            <p:cNvPr id="45" name="Rectangle 3 2">
              <a:extLst>
                <a:ext uri="{FF2B5EF4-FFF2-40B4-BE49-F238E27FC236}">
                  <a16:creationId xmlns:a16="http://schemas.microsoft.com/office/drawing/2014/main" id="{F1940CEA-23FF-4E9C-A129-4A88E2F3AAD2}"/>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46" name="Oval 5 2">
              <a:extLst>
                <a:ext uri="{FF2B5EF4-FFF2-40B4-BE49-F238E27FC236}">
                  <a16:creationId xmlns:a16="http://schemas.microsoft.com/office/drawing/2014/main" id="{9037A40D-15B3-4190-B633-ABCB277654FC}"/>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47" name="Rectangle 3 3">
            <a:extLst>
              <a:ext uri="{FF2B5EF4-FFF2-40B4-BE49-F238E27FC236}">
                <a16:creationId xmlns:a16="http://schemas.microsoft.com/office/drawing/2014/main" id="{64D38C5B-59FE-457F-AABF-E129B3C27BE6}"/>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pic>
        <p:nvPicPr>
          <p:cNvPr id="48" name="Picture 47" descr="\documentclass{article}&#10;\usepackage{amsmath}&#10;\pagestyle{empty}&#10;\begin{document}&#10;&#10;$${h_e} = \sum{K} \frac{V^2}{2g}$$&#10;&#10;&#10;\end{document}" title="IguanaTex Bitmap Display">
            <a:extLst>
              <a:ext uri="{FF2B5EF4-FFF2-40B4-BE49-F238E27FC236}">
                <a16:creationId xmlns:a16="http://schemas.microsoft.com/office/drawing/2014/main" id="{B1A42850-255F-40D2-82D0-493EAFDB493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485215" y="5111484"/>
            <a:ext cx="1881600" cy="727771"/>
          </a:xfrm>
          <a:prstGeom prst="rect">
            <a:avLst/>
          </a:prstGeom>
        </p:spPr>
      </p:pic>
      <p:cxnSp>
        <p:nvCxnSpPr>
          <p:cNvPr id="49" name="Straight Connector 48">
            <a:extLst>
              <a:ext uri="{FF2B5EF4-FFF2-40B4-BE49-F238E27FC236}">
                <a16:creationId xmlns:a16="http://schemas.microsoft.com/office/drawing/2014/main" id="{821A8ABA-C56F-4D7F-8557-F9F39AA94A99}"/>
              </a:ext>
            </a:extLst>
          </p:cNvPr>
          <p:cNvCxnSpPr/>
          <p:nvPr/>
        </p:nvCxnSpPr>
        <p:spPr>
          <a:xfrm flipV="1">
            <a:off x="5948893" y="5839972"/>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 \sum{K}$$&#10;&#10;&#10;\end{document}" title="IguanaTex Bitmap Display">
            <a:extLst>
              <a:ext uri="{FF2B5EF4-FFF2-40B4-BE49-F238E27FC236}">
                <a16:creationId xmlns:a16="http://schemas.microsoft.com/office/drawing/2014/main" id="{DFADBE33-40AF-4616-A978-45B6892FE70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10438" y="5257800"/>
            <a:ext cx="742400" cy="426057"/>
          </a:xfrm>
          <a:prstGeom prst="rect">
            <a:avLst/>
          </a:prstGeom>
        </p:spPr>
      </p:pic>
      <p:cxnSp>
        <p:nvCxnSpPr>
          <p:cNvPr id="51" name="Straight Connector 50">
            <a:extLst>
              <a:ext uri="{FF2B5EF4-FFF2-40B4-BE49-F238E27FC236}">
                <a16:creationId xmlns:a16="http://schemas.microsoft.com/office/drawing/2014/main" id="{AAA23847-6D64-45FE-84B2-277E822EA69F}"/>
              </a:ext>
            </a:extLst>
          </p:cNvPr>
          <p:cNvCxnSpPr/>
          <p:nvPr/>
        </p:nvCxnSpPr>
        <p:spPr>
          <a:xfrm flipV="1">
            <a:off x="4065894" y="583925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C272415-5C55-4AD5-808B-656ACA152193}"/>
              </a:ext>
            </a:extLst>
          </p:cNvPr>
          <p:cNvCxnSpPr/>
          <p:nvPr/>
        </p:nvCxnSpPr>
        <p:spPr>
          <a:xfrm flipV="1">
            <a:off x="6829655" y="5886053"/>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1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20895" y="3465630"/>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358253" y="3529021"/>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113433" y="353498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660688" y="352447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304793" y="351019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473042" y="3533401"/>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8254" y="4585190"/>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253" y="5448941"/>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195030" y="4455310"/>
            <a:ext cx="7710137" cy="1794125"/>
            <a:chOff x="2504984" y="5205622"/>
            <a:chExt cx="7710137" cy="1794125"/>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2504984" y="5205622"/>
              <a:ext cx="7710137" cy="1794125"/>
              <a:chOff x="2504984" y="5205622"/>
              <a:chExt cx="7710137" cy="1794125"/>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C67EBDF2-4F27-4A93-A920-0C085F0DD5E6}"/>
                  </a:ext>
                </a:extLst>
              </p:cNvPr>
              <p:cNvSpPr/>
              <p:nvPr/>
            </p:nvSpPr>
            <p:spPr>
              <a:xfrm rot="429464">
                <a:off x="2504984" y="5569748"/>
                <a:ext cx="7710137" cy="1429999"/>
              </a:xfrm>
              <a:prstGeom prst="arc">
                <a:avLst>
                  <a:gd name="adj1" fmla="val 12054271"/>
                  <a:gd name="adj2" fmla="val 2118671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51127" y="5614103"/>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3"/>
              </a:rPr>
              <a:t>Click here </a:t>
            </a:r>
            <a:r>
              <a:rPr lang="en-US" sz="2000" dirty="0"/>
              <a:t>for a more in-depth explanation</a:t>
            </a:r>
          </a:p>
        </p:txBody>
      </p:sp>
      <p:sp>
        <p:nvSpPr>
          <p:cNvPr id="3" name="TextBox 2"/>
          <p:cNvSpPr txBox="1"/>
          <p:nvPr/>
        </p:nvSpPr>
        <p:spPr>
          <a:xfrm>
            <a:off x="288188" y="1821399"/>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grpSp>
        <p:nvGrpSpPr>
          <p:cNvPr id="6" name="Group 5">
            <a:extLst>
              <a:ext uri="{FF2B5EF4-FFF2-40B4-BE49-F238E27FC236}">
                <a16:creationId xmlns:a16="http://schemas.microsoft.com/office/drawing/2014/main" id="{F5BE9D3A-3885-47CF-969C-5EFF450CDF65}"/>
              </a:ext>
            </a:extLst>
          </p:cNvPr>
          <p:cNvGrpSpPr/>
          <p:nvPr/>
        </p:nvGrpSpPr>
        <p:grpSpPr>
          <a:xfrm>
            <a:off x="5821540" y="4492767"/>
            <a:ext cx="3813416" cy="2145511"/>
            <a:chOff x="5821540" y="4492767"/>
            <a:chExt cx="3813416" cy="2145511"/>
          </a:xfrm>
        </p:grpSpPr>
        <p:pic>
          <p:nvPicPr>
            <p:cNvPr id="38" name="Picture 37">
              <a:extLst>
                <a:ext uri="{FF2B5EF4-FFF2-40B4-BE49-F238E27FC236}">
                  <a16:creationId xmlns:a16="http://schemas.microsoft.com/office/drawing/2014/main" id="{B4B6015A-A12C-4C28-B8E0-8C08EDBB5DF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821540" y="4492767"/>
              <a:ext cx="3813416" cy="864811"/>
            </a:xfrm>
            <a:prstGeom prst="rect">
              <a:avLst/>
            </a:prstGeom>
          </p:spPr>
        </p:pic>
        <p:pic>
          <p:nvPicPr>
            <p:cNvPr id="43" name="Picture 42" descr="\documentclass{article}&#10;\usepackage{amsmath}&#10;\pagestyle{empty}&#10;\begin{document}&#10;&#10;$${h_e} = \sum{K} \frac{V^2}{2g}$$&#10;&#10;&#10;\end{document}" title="IguanaTex Bitmap Display">
              <a:extLst>
                <a:ext uri="{FF2B5EF4-FFF2-40B4-BE49-F238E27FC236}">
                  <a16:creationId xmlns:a16="http://schemas.microsoft.com/office/drawing/2014/main" id="{FFA7F6F6-29D3-411A-B04C-00252409EAB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821540" y="5465388"/>
              <a:ext cx="1881600" cy="727771"/>
            </a:xfrm>
            <a:prstGeom prst="rect">
              <a:avLst/>
            </a:prstGeom>
          </p:spPr>
        </p:pic>
        <p:pic>
          <p:nvPicPr>
            <p:cNvPr id="44" name="Picture 43">
              <a:extLst>
                <a:ext uri="{FF2B5EF4-FFF2-40B4-BE49-F238E27FC236}">
                  <a16:creationId xmlns:a16="http://schemas.microsoft.com/office/drawing/2014/main" id="{B0A9C08F-E1D0-45D5-A1E9-45F2AC7D451E}"/>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829616" y="6350887"/>
              <a:ext cx="1657752" cy="287391"/>
            </a:xfrm>
            <a:prstGeom prst="rect">
              <a:avLst/>
            </a:prstGeom>
          </p:spPr>
        </p:pic>
      </p:grpSp>
      <p:grpSp>
        <p:nvGrpSpPr>
          <p:cNvPr id="45" name="Group 44">
            <a:extLst>
              <a:ext uri="{FF2B5EF4-FFF2-40B4-BE49-F238E27FC236}">
                <a16:creationId xmlns:a16="http://schemas.microsoft.com/office/drawing/2014/main" id="{CFE2B4E1-8CB8-4D89-90B8-5B44D605EA50}"/>
              </a:ext>
            </a:extLst>
          </p:cNvPr>
          <p:cNvGrpSpPr/>
          <p:nvPr/>
        </p:nvGrpSpPr>
        <p:grpSpPr>
          <a:xfrm>
            <a:off x="5684434" y="1662849"/>
            <a:ext cx="5681399" cy="2702735"/>
            <a:chOff x="5368750" y="1662849"/>
            <a:chExt cx="5681399" cy="2702735"/>
          </a:xfrm>
        </p:grpSpPr>
        <p:sp>
          <p:nvSpPr>
            <p:cNvPr id="46" name="Freeform 17 1">
              <a:extLst>
                <a:ext uri="{FF2B5EF4-FFF2-40B4-BE49-F238E27FC236}">
                  <a16:creationId xmlns:a16="http://schemas.microsoft.com/office/drawing/2014/main" id="{3AF6DF43-1A9C-4CC9-A416-B19DCF7E8EB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7" name="Rectangle 3 1">
              <a:extLst>
                <a:ext uri="{FF2B5EF4-FFF2-40B4-BE49-F238E27FC236}">
                  <a16:creationId xmlns:a16="http://schemas.microsoft.com/office/drawing/2014/main" id="{A8CC8AA6-6AE8-42A3-9B8A-EF5D481165FA}"/>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8" name="Oval 5 1">
              <a:extLst>
                <a:ext uri="{FF2B5EF4-FFF2-40B4-BE49-F238E27FC236}">
                  <a16:creationId xmlns:a16="http://schemas.microsoft.com/office/drawing/2014/main" id="{CE978DCC-B905-4676-845F-DB6B94C61909}"/>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9" name="Line 6">
              <a:extLst>
                <a:ext uri="{FF2B5EF4-FFF2-40B4-BE49-F238E27FC236}">
                  <a16:creationId xmlns:a16="http://schemas.microsoft.com/office/drawing/2014/main" id="{BE7BF531-FD34-4606-AE2B-D5A2E36E90F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50" name="Line 7">
              <a:extLst>
                <a:ext uri="{FF2B5EF4-FFF2-40B4-BE49-F238E27FC236}">
                  <a16:creationId xmlns:a16="http://schemas.microsoft.com/office/drawing/2014/main" id="{AB8997B6-9EFA-4AFF-8FAB-4A224724F4B6}"/>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51" name="Freeform 17 2">
              <a:extLst>
                <a:ext uri="{FF2B5EF4-FFF2-40B4-BE49-F238E27FC236}">
                  <a16:creationId xmlns:a16="http://schemas.microsoft.com/office/drawing/2014/main" id="{8081CEE1-81AF-4A2B-BBC1-E93875A0820A}"/>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grpSp>
        <p:nvGrpSpPr>
          <p:cNvPr id="52" name="Group 51">
            <a:extLst>
              <a:ext uri="{FF2B5EF4-FFF2-40B4-BE49-F238E27FC236}">
                <a16:creationId xmlns:a16="http://schemas.microsoft.com/office/drawing/2014/main" id="{FF27A2C5-4D09-4E84-8A7E-D1C5E7A726F3}"/>
              </a:ext>
            </a:extLst>
          </p:cNvPr>
          <p:cNvGrpSpPr/>
          <p:nvPr/>
        </p:nvGrpSpPr>
        <p:grpSpPr>
          <a:xfrm>
            <a:off x="5230305" y="2025694"/>
            <a:ext cx="1701610" cy="523220"/>
            <a:chOff x="7829251" y="2833293"/>
            <a:chExt cx="1701610" cy="523220"/>
          </a:xfrm>
        </p:grpSpPr>
        <p:cxnSp>
          <p:nvCxnSpPr>
            <p:cNvPr id="53" name="Straight Connector 52">
              <a:extLst>
                <a:ext uri="{FF2B5EF4-FFF2-40B4-BE49-F238E27FC236}">
                  <a16:creationId xmlns:a16="http://schemas.microsoft.com/office/drawing/2014/main" id="{A440E673-0760-4391-BD1F-5C57229F7AD2}"/>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6C2C0F7-3207-4EAC-865C-69F3996D9D49}"/>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55" name="Group 54">
            <a:extLst>
              <a:ext uri="{FF2B5EF4-FFF2-40B4-BE49-F238E27FC236}">
                <a16:creationId xmlns:a16="http://schemas.microsoft.com/office/drawing/2014/main" id="{726C870B-D666-4D6E-BB95-16D6B3E9F68F}"/>
              </a:ext>
            </a:extLst>
          </p:cNvPr>
          <p:cNvGrpSpPr/>
          <p:nvPr/>
        </p:nvGrpSpPr>
        <p:grpSpPr>
          <a:xfrm>
            <a:off x="11041412" y="3400907"/>
            <a:ext cx="1005201" cy="745070"/>
            <a:chOff x="11113139" y="3406234"/>
            <a:chExt cx="1005201" cy="745070"/>
          </a:xfrm>
        </p:grpSpPr>
        <p:cxnSp>
          <p:nvCxnSpPr>
            <p:cNvPr id="56" name="Straight Connector 55">
              <a:extLst>
                <a:ext uri="{FF2B5EF4-FFF2-40B4-BE49-F238E27FC236}">
                  <a16:creationId xmlns:a16="http://schemas.microsoft.com/office/drawing/2014/main" id="{241EF4DA-04F7-4099-B85F-EB646AC69B4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F2ED3A-85D9-435D-B32B-5168133AE8CB}"/>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58" name="TextBox 57">
            <a:extLst>
              <a:ext uri="{FF2B5EF4-FFF2-40B4-BE49-F238E27FC236}">
                <a16:creationId xmlns:a16="http://schemas.microsoft.com/office/drawing/2014/main" id="{0B35A42E-903F-400C-992E-49E260CEF6EB}"/>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sp>
        <p:nvSpPr>
          <p:cNvPr id="59" name="Line 18">
            <a:extLst>
              <a:ext uri="{FF2B5EF4-FFF2-40B4-BE49-F238E27FC236}">
                <a16:creationId xmlns:a16="http://schemas.microsoft.com/office/drawing/2014/main" id="{2FEDA9AF-4AD8-4F28-85A7-BBB839659820}"/>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60" name="Line 19">
            <a:extLst>
              <a:ext uri="{FF2B5EF4-FFF2-40B4-BE49-F238E27FC236}">
                <a16:creationId xmlns:a16="http://schemas.microsoft.com/office/drawing/2014/main" id="{62FF0EA7-98C1-4D12-BBA2-6611160E514A}"/>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61" name="Picture 60">
            <a:extLst>
              <a:ext uri="{FF2B5EF4-FFF2-40B4-BE49-F238E27FC236}">
                <a16:creationId xmlns:a16="http://schemas.microsoft.com/office/drawing/2014/main" id="{3BEB0076-1855-4904-BA85-5E266D95CB3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62" name="Group 61">
            <a:extLst>
              <a:ext uri="{FF2B5EF4-FFF2-40B4-BE49-F238E27FC236}">
                <a16:creationId xmlns:a16="http://schemas.microsoft.com/office/drawing/2014/main" id="{C485DEDC-4277-478D-A066-D9D611D8F1B7}"/>
              </a:ext>
            </a:extLst>
          </p:cNvPr>
          <p:cNvGrpSpPr/>
          <p:nvPr/>
        </p:nvGrpSpPr>
        <p:grpSpPr>
          <a:xfrm>
            <a:off x="11361038" y="4143212"/>
            <a:ext cx="705642" cy="900724"/>
            <a:chOff x="11361038" y="4143212"/>
            <a:chExt cx="705642" cy="900724"/>
          </a:xfrm>
        </p:grpSpPr>
        <p:sp>
          <p:nvSpPr>
            <p:cNvPr id="63" name="Rectangle 3 2">
              <a:extLst>
                <a:ext uri="{FF2B5EF4-FFF2-40B4-BE49-F238E27FC236}">
                  <a16:creationId xmlns:a16="http://schemas.microsoft.com/office/drawing/2014/main" id="{724C09BE-5AF5-4449-B5E6-8BF14B65D87D}"/>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64" name="Oval 5 2">
              <a:extLst>
                <a:ext uri="{FF2B5EF4-FFF2-40B4-BE49-F238E27FC236}">
                  <a16:creationId xmlns:a16="http://schemas.microsoft.com/office/drawing/2014/main" id="{9E211126-4A45-4089-824F-12EDCA144A55}"/>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65" name="Rectangle 3 3">
            <a:extLst>
              <a:ext uri="{FF2B5EF4-FFF2-40B4-BE49-F238E27FC236}">
                <a16:creationId xmlns:a16="http://schemas.microsoft.com/office/drawing/2014/main" id="{ADAC9963-3355-406C-A8DA-B913ED5D2DB5}"/>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cxnSp>
        <p:nvCxnSpPr>
          <p:cNvPr id="67" name="Straight Connector 66">
            <a:extLst>
              <a:ext uri="{FF2B5EF4-FFF2-40B4-BE49-F238E27FC236}">
                <a16:creationId xmlns:a16="http://schemas.microsoft.com/office/drawing/2014/main" id="{66CDB169-9C6F-4D49-A0F4-B356DE7DC05A}"/>
              </a:ext>
            </a:extLst>
          </p:cNvPr>
          <p:cNvCxnSpPr>
            <a:cxnSpLocks/>
          </p:cNvCxnSpPr>
          <p:nvPr/>
        </p:nvCxnSpPr>
        <p:spPr>
          <a:xfrm rot="5400000">
            <a:off x="10724727" y="4240488"/>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1509932" y="4247692"/>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a:t>Solar Pumped System in India</a:t>
            </a:r>
          </a:p>
        </p:txBody>
      </p:sp>
      <p:grpSp>
        <p:nvGrpSpPr>
          <p:cNvPr id="5" name="Group 4"/>
          <p:cNvGrpSpPr>
            <a:grpSpLocks noChangeAspect="1"/>
          </p:cNvGrpSpPr>
          <p:nvPr/>
        </p:nvGrpSpPr>
        <p:grpSpPr>
          <a:xfrm>
            <a:off x="9710802" y="4452906"/>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3995802" y="1731315"/>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1620644" y="3581303"/>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2456904" y="3623741"/>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3160106" y="3738531"/>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510" y="6098764"/>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8713289" y="3943649"/>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989177" y="4177364"/>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3995802" y="29673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773527" y="2926367"/>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709802" y="4047706"/>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2393179" y="2926367"/>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6242075" y="3592339"/>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666620" y="1900177"/>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8896977" y="3396576"/>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6891402" y="4071906"/>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5944469" y="1373491"/>
            <a:ext cx="3121799" cy="338554"/>
          </a:xfrm>
          <a:prstGeom prst="rect">
            <a:avLst/>
          </a:prstGeom>
          <a:noFill/>
        </p:spPr>
        <p:txBody>
          <a:bodyPr wrap="square" rtlCol="0">
            <a:spAutoFit/>
          </a:bodyPr>
          <a:lstStyle/>
          <a:p>
            <a:r>
              <a:rPr lang="en-US" sz="1600" dirty="0">
                <a:solidFill>
                  <a:srgbClr val="000000"/>
                </a:solidFill>
              </a:rPr>
              <a:t>Water treatment facility</a:t>
            </a:r>
          </a:p>
        </p:txBody>
      </p:sp>
      <p:cxnSp>
        <p:nvCxnSpPr>
          <p:cNvPr id="173" name="Straight Connector 172"/>
          <p:cNvCxnSpPr/>
          <p:nvPr/>
        </p:nvCxnSpPr>
        <p:spPr>
          <a:xfrm flipH="1">
            <a:off x="4598644" y="2007413"/>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5519802" y="6343368"/>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5705954" y="2007413"/>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138802" y="2505646"/>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9788174" y="4739441"/>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8376225" y="4395072"/>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6339981" y="6122614"/>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4505318" y="2031566"/>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4605402" y="1923521"/>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5977002" y="3777005"/>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960818" y="4833906"/>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4505318" y="1558157"/>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DB841E-C78B-41C8-BE7C-2B89E5C1CED5}"/>
              </a:ext>
            </a:extLst>
          </p:cNvPr>
          <p:cNvSpPr>
            <a:spLocks noGrp="1"/>
          </p:cNvSpPr>
          <p:nvPr>
            <p:ph type="title"/>
          </p:nvPr>
        </p:nvSpPr>
        <p:spPr/>
        <p:txBody>
          <a:bodyPr/>
          <a:lstStyle/>
          <a:p>
            <a:r>
              <a:rPr lang="en-US" dirty="0"/>
              <a:t>Will the pump be able to lift more water up to the tank if the vertical pipe is smaller diameter?</a:t>
            </a:r>
          </a:p>
        </p:txBody>
      </p:sp>
      <p:sp>
        <p:nvSpPr>
          <p:cNvPr id="3" name="Content Placeholder 2"/>
          <p:cNvSpPr>
            <a:spLocks noGrp="1"/>
          </p:cNvSpPr>
          <p:nvPr>
            <p:ph idx="1"/>
          </p:nvPr>
        </p:nvSpPr>
        <p:spPr/>
        <p:txBody>
          <a:bodyPr/>
          <a:lstStyle/>
          <a:p>
            <a:pPr marL="514350" indent="-514350">
              <a:buFont typeface="+mj-lt"/>
              <a:buAutoNum type="arabicPeriod"/>
            </a:pPr>
            <a:r>
              <a:rPr lang="en-US" dirty="0"/>
              <a:t>Yes</a:t>
            </a:r>
          </a:p>
          <a:p>
            <a:pPr marL="514350" indent="-514350">
              <a:buFont typeface="+mj-lt"/>
              <a:buAutoNum type="arabicPeriod"/>
            </a:pPr>
            <a:r>
              <a:rPr lang="en-US" dirty="0"/>
              <a:t>No</a:t>
            </a:r>
          </a:p>
        </p:txBody>
      </p:sp>
      <p:sp>
        <p:nvSpPr>
          <p:cNvPr id="5" name="TextBox 4"/>
          <p:cNvSpPr txBox="1"/>
          <p:nvPr/>
        </p:nvSpPr>
        <p:spPr>
          <a:xfrm>
            <a:off x="304801" y="4187317"/>
            <a:ext cx="6694714" cy="830997"/>
          </a:xfrm>
          <a:prstGeom prst="rect">
            <a:avLst/>
          </a:prstGeom>
          <a:noFill/>
        </p:spPr>
        <p:txBody>
          <a:bodyPr wrap="square" rtlCol="0">
            <a:spAutoFit/>
          </a:bodyPr>
          <a:lstStyle/>
          <a:p>
            <a:r>
              <a:rPr lang="en-US" sz="2400" dirty="0">
                <a:solidFill>
                  <a:srgbClr val="000000"/>
                </a:solidFill>
              </a:rPr>
              <a:t>A 10 cm diameter pipe is used for the 500 m long transmission line. The elevated tank is 10 m tall.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4733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8240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grpSp>
        <p:nvGrpSpPr>
          <p:cNvPr id="85" name="Group 84">
            <a:extLst>
              <a:ext uri="{FF2B5EF4-FFF2-40B4-BE49-F238E27FC236}">
                <a16:creationId xmlns:a16="http://schemas.microsoft.com/office/drawing/2014/main" id="{95C82C01-EDE5-4867-99DE-D2A833DD39C2}"/>
              </a:ext>
            </a:extLst>
          </p:cNvPr>
          <p:cNvGrpSpPr/>
          <p:nvPr/>
        </p:nvGrpSpPr>
        <p:grpSpPr>
          <a:xfrm>
            <a:off x="648387" y="4929447"/>
            <a:ext cx="7982993" cy="332509"/>
            <a:chOff x="648387" y="4929447"/>
            <a:chExt cx="7982993" cy="332509"/>
          </a:xfrm>
        </p:grpSpPr>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B2751BA-07B1-4F96-AEBB-411107F7ABB8}"/>
              </a:ext>
            </a:extLst>
          </p:cNvPr>
          <p:cNvGrpSpPr/>
          <p:nvPr/>
        </p:nvGrpSpPr>
        <p:grpSpPr>
          <a:xfrm>
            <a:off x="3003661" y="5841067"/>
            <a:ext cx="1535078" cy="289560"/>
            <a:chOff x="3003661" y="5841067"/>
            <a:chExt cx="1535078" cy="289560"/>
          </a:xfrm>
        </p:grpSpPr>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42CE966-8842-474E-B811-9A62E94B4982}"/>
              </a:ext>
            </a:extLst>
          </p:cNvPr>
          <p:cNvGrpSpPr/>
          <p:nvPr/>
        </p:nvGrpSpPr>
        <p:grpSpPr>
          <a:xfrm>
            <a:off x="2319246" y="3594314"/>
            <a:ext cx="5696984" cy="656971"/>
            <a:chOff x="2319246" y="3594314"/>
            <a:chExt cx="5696984" cy="656971"/>
          </a:xfrm>
        </p:grpSpPr>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AD-9F7A-48E6-85FF-0C5F75B35C0F}"/>
              </a:ext>
            </a:extLst>
          </p:cNvPr>
          <p:cNvSpPr>
            <a:spLocks noGrp="1"/>
          </p:cNvSpPr>
          <p:nvPr>
            <p:ph type="title"/>
          </p:nvPr>
        </p:nvSpPr>
        <p:spPr/>
        <p:txBody>
          <a:bodyPr/>
          <a:lstStyle/>
          <a:p>
            <a:r>
              <a:rPr lang="en-US" dirty="0"/>
              <a:t>What happens next?</a:t>
            </a:r>
          </a:p>
        </p:txBody>
      </p:sp>
      <p:pic>
        <p:nvPicPr>
          <p:cNvPr id="4" name="Picture 3">
            <a:extLst>
              <a:ext uri="{FF2B5EF4-FFF2-40B4-BE49-F238E27FC236}">
                <a16:creationId xmlns:a16="http://schemas.microsoft.com/office/drawing/2014/main" id="{B5AA44C6-64EF-4D37-A309-52AE77664FAB}"/>
              </a:ext>
            </a:extLst>
          </p:cNvPr>
          <p:cNvPicPr>
            <a:picLocks noChangeAspect="1"/>
          </p:cNvPicPr>
          <p:nvPr/>
        </p:nvPicPr>
        <p:blipFill>
          <a:blip r:embed="rId7"/>
          <a:stretch>
            <a:fillRect/>
          </a:stretch>
        </p:blipFill>
        <p:spPr>
          <a:xfrm>
            <a:off x="4119512" y="1655001"/>
            <a:ext cx="3612655" cy="5069611"/>
          </a:xfrm>
          <a:prstGeom prst="rect">
            <a:avLst/>
          </a:prstGeom>
        </p:spPr>
      </p:pic>
      <p:sp>
        <p:nvSpPr>
          <p:cNvPr id="6" name="TextBox 5">
            <a:extLst>
              <a:ext uri="{FF2B5EF4-FFF2-40B4-BE49-F238E27FC236}">
                <a16:creationId xmlns:a16="http://schemas.microsoft.com/office/drawing/2014/main" id="{8B7D4295-82B2-4D8F-AAB8-FC011B26F2A0}"/>
              </a:ext>
            </a:extLst>
          </p:cNvPr>
          <p:cNvSpPr txBox="1"/>
          <p:nvPr/>
        </p:nvSpPr>
        <p:spPr>
          <a:xfrm>
            <a:off x="5888130" y="5808530"/>
            <a:ext cx="364202" cy="523220"/>
          </a:xfrm>
          <a:prstGeom prst="rect">
            <a:avLst/>
          </a:prstGeom>
          <a:noFill/>
        </p:spPr>
        <p:txBody>
          <a:bodyPr wrap="none" rtlCol="0">
            <a:spAutoFit/>
          </a:bodyPr>
          <a:lstStyle/>
          <a:p>
            <a:r>
              <a:rPr lang="en-US" dirty="0"/>
              <a:t>1</a:t>
            </a:r>
          </a:p>
        </p:txBody>
      </p:sp>
      <p:cxnSp>
        <p:nvCxnSpPr>
          <p:cNvPr id="12" name="Straight Connector 11">
            <a:extLst>
              <a:ext uri="{FF2B5EF4-FFF2-40B4-BE49-F238E27FC236}">
                <a16:creationId xmlns:a16="http://schemas.microsoft.com/office/drawing/2014/main" id="{59D65D77-A501-4283-8F74-03553E43C2D3}"/>
              </a:ext>
            </a:extLst>
          </p:cNvPr>
          <p:cNvCxnSpPr>
            <a:cxnSpLocks/>
          </p:cNvCxnSpPr>
          <p:nvPr/>
        </p:nvCxnSpPr>
        <p:spPr>
          <a:xfrm flipH="1" flipV="1">
            <a:off x="2253008"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4F65B1-7235-4113-A69F-9DD97DC23570}"/>
              </a:ext>
            </a:extLst>
          </p:cNvPr>
          <p:cNvCxnSpPr>
            <a:cxnSpLocks/>
          </p:cNvCxnSpPr>
          <p:nvPr/>
        </p:nvCxnSpPr>
        <p:spPr>
          <a:xfrm flipH="1">
            <a:off x="2253008" y="388196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597E3A-0B27-42DF-872A-F644160EC776}"/>
              </a:ext>
            </a:extLst>
          </p:cNvPr>
          <p:cNvCxnSpPr>
            <a:cxnSpLocks/>
          </p:cNvCxnSpPr>
          <p:nvPr/>
        </p:nvCxnSpPr>
        <p:spPr>
          <a:xfrm>
            <a:off x="2960016" y="3874416"/>
            <a:ext cx="0" cy="253133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descr="\documentclass{article}&#10;\usepackage{amsmath}&#10;\pagestyle{empty}&#10;\begin{document}&#10;&#10;$$P_{1_{left}} = \rho g H_{left}$$&#10;&#10;&#10;\end{document}" title="IguanaTex Bitmap Display">
            <a:extLst>
              <a:ext uri="{FF2B5EF4-FFF2-40B4-BE49-F238E27FC236}">
                <a16:creationId xmlns:a16="http://schemas.microsoft.com/office/drawing/2014/main" id="{34BA79D7-FD0C-446D-A0A0-E2A45376859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82302" y="3166905"/>
            <a:ext cx="1755427" cy="262095"/>
          </a:xfrm>
          <a:prstGeom prst="rect">
            <a:avLst/>
          </a:prstGeom>
          <a:solidFill>
            <a:schemeClr val="bg1"/>
          </a:solidFill>
        </p:spPr>
      </p:pic>
      <p:pic>
        <p:nvPicPr>
          <p:cNvPr id="22" name="Picture 21" descr="\documentclass{article}&#10;\usepackage{amsmath}&#10;\pagestyle{empty}&#10;\begin{document}&#10;&#10;$$H_{left}$$&#10;&#10;&#10;\end{document}" title="IguanaTex Bitmap Display">
            <a:extLst>
              <a:ext uri="{FF2B5EF4-FFF2-40B4-BE49-F238E27FC236}">
                <a16:creationId xmlns:a16="http://schemas.microsoft.com/office/drawing/2014/main" id="{042444F7-98D3-44C1-941C-613883A4DC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6908" y="4977448"/>
            <a:ext cx="548571" cy="246857"/>
          </a:xfrm>
          <a:prstGeom prst="rect">
            <a:avLst/>
          </a:prstGeom>
          <a:solidFill>
            <a:schemeClr val="bg1"/>
          </a:solidFill>
        </p:spPr>
      </p:pic>
      <p:cxnSp>
        <p:nvCxnSpPr>
          <p:cNvPr id="23" name="Straight Connector 22">
            <a:extLst>
              <a:ext uri="{FF2B5EF4-FFF2-40B4-BE49-F238E27FC236}">
                <a16:creationId xmlns:a16="http://schemas.microsoft.com/office/drawing/2014/main" id="{E7EBF801-DC83-4314-8D2D-C01ADE06B9D7}"/>
              </a:ext>
            </a:extLst>
          </p:cNvPr>
          <p:cNvCxnSpPr>
            <a:cxnSpLocks/>
          </p:cNvCxnSpPr>
          <p:nvPr/>
        </p:nvCxnSpPr>
        <p:spPr>
          <a:xfrm flipH="1" flipV="1">
            <a:off x="7740979"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30866B-85F5-4113-95B0-5F749170389C}"/>
              </a:ext>
            </a:extLst>
          </p:cNvPr>
          <p:cNvCxnSpPr>
            <a:cxnSpLocks/>
          </p:cNvCxnSpPr>
          <p:nvPr/>
        </p:nvCxnSpPr>
        <p:spPr>
          <a:xfrm flipH="1">
            <a:off x="7740979" y="4325022"/>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65E25-6622-4C6D-B476-CC68F0501136}"/>
              </a:ext>
            </a:extLst>
          </p:cNvPr>
          <p:cNvCxnSpPr>
            <a:cxnSpLocks/>
          </p:cNvCxnSpPr>
          <p:nvPr/>
        </p:nvCxnSpPr>
        <p:spPr>
          <a:xfrm>
            <a:off x="8447987" y="4325022"/>
            <a:ext cx="0" cy="208072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documentclass{article}&#10;\usepackage{amsmath}&#10;\pagestyle{empty}&#10;\begin{document}&#10;&#10;$$H_{right}$$&#10;&#10;&#10;\end{document}" title="IguanaTex Bitmap Display">
            <a:extLst>
              <a:ext uri="{FF2B5EF4-FFF2-40B4-BE49-F238E27FC236}">
                <a16:creationId xmlns:a16="http://schemas.microsoft.com/office/drawing/2014/main" id="{66BF15F4-305A-4178-B6A6-E7D30F35692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204879" y="4977448"/>
            <a:ext cx="664381" cy="246857"/>
          </a:xfrm>
          <a:prstGeom prst="rect">
            <a:avLst/>
          </a:prstGeom>
          <a:solidFill>
            <a:schemeClr val="bg1"/>
          </a:solidFill>
        </p:spPr>
      </p:pic>
      <p:pic>
        <p:nvPicPr>
          <p:cNvPr id="32" name="Picture 31" descr="\documentclass{article}&#10;\usepackage{amsmath}&#10;\pagestyle{empty}&#10;\begin{document}&#10;&#10;$$P_{1_{right}} = \rho g H_{right}$$&#10;&#10;&#10;\end{document}" title="IguanaTex Bitmap Display">
            <a:extLst>
              <a:ext uri="{FF2B5EF4-FFF2-40B4-BE49-F238E27FC236}">
                <a16:creationId xmlns:a16="http://schemas.microsoft.com/office/drawing/2014/main" id="{14B7797E-AE09-402F-8A05-179AD64EB15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78989" y="3371011"/>
            <a:ext cx="1977903" cy="262095"/>
          </a:xfrm>
          <a:prstGeom prst="rect">
            <a:avLst/>
          </a:prstGeom>
          <a:solidFill>
            <a:schemeClr val="bg1"/>
          </a:solidFill>
        </p:spPr>
      </p:pic>
      <p:pic>
        <p:nvPicPr>
          <p:cNvPr id="37" name="Picture 36" descr="\documentclass{article}&#10;\usepackage{amsmath}&#10;\pagestyle{empty}&#10;\begin{document}&#10;&#10;$$P_{1_{left}} &gt; P_{1_{right}}$$&#10;&#10;&#10;\end{document}" title="IguanaTex Bitmap Display">
            <a:extLst>
              <a:ext uri="{FF2B5EF4-FFF2-40B4-BE49-F238E27FC236}">
                <a16:creationId xmlns:a16="http://schemas.microsoft.com/office/drawing/2014/main" id="{8F79BAE2-FC8A-4895-8C9F-3ED23DC4086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72330" y="3367154"/>
            <a:ext cx="1615236" cy="262095"/>
          </a:xfrm>
          <a:prstGeom prst="rect">
            <a:avLst/>
          </a:prstGeom>
          <a:solidFill>
            <a:schemeClr val="bg1"/>
          </a:solidFill>
        </p:spPr>
      </p:pic>
      <p:sp>
        <p:nvSpPr>
          <p:cNvPr id="38" name="TextBox 37">
            <a:extLst>
              <a:ext uri="{FF2B5EF4-FFF2-40B4-BE49-F238E27FC236}">
                <a16:creationId xmlns:a16="http://schemas.microsoft.com/office/drawing/2014/main" id="{21899A47-B768-45D7-8830-340188FBBAF1}"/>
              </a:ext>
            </a:extLst>
          </p:cNvPr>
          <p:cNvSpPr txBox="1"/>
          <p:nvPr/>
        </p:nvSpPr>
        <p:spPr>
          <a:xfrm>
            <a:off x="4952479" y="3850948"/>
            <a:ext cx="1856063" cy="1815882"/>
          </a:xfrm>
          <a:prstGeom prst="rect">
            <a:avLst/>
          </a:prstGeom>
          <a:noFill/>
        </p:spPr>
        <p:txBody>
          <a:bodyPr wrap="square" rtlCol="0">
            <a:spAutoFit/>
          </a:bodyPr>
          <a:lstStyle/>
          <a:p>
            <a:pPr algn="ctr"/>
            <a:r>
              <a:rPr lang="en-US" dirty="0"/>
              <a:t>This can not be a static situation!</a:t>
            </a:r>
          </a:p>
        </p:txBody>
      </p:sp>
      <p:pic>
        <p:nvPicPr>
          <p:cNvPr id="39" name="Picture 38">
            <a:extLst>
              <a:ext uri="{FF2B5EF4-FFF2-40B4-BE49-F238E27FC236}">
                <a16:creationId xmlns:a16="http://schemas.microsoft.com/office/drawing/2014/main" id="{484575B6-0440-48D3-81C0-8583A2D38BC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182332" y="1669131"/>
            <a:ext cx="3514644" cy="4993321"/>
          </a:xfrm>
          <a:prstGeom prst="rect">
            <a:avLst/>
          </a:prstGeom>
        </p:spPr>
      </p:pic>
      <p:sp>
        <p:nvSpPr>
          <p:cNvPr id="5" name="Oval 4">
            <a:extLst>
              <a:ext uri="{FF2B5EF4-FFF2-40B4-BE49-F238E27FC236}">
                <a16:creationId xmlns:a16="http://schemas.microsoft.com/office/drawing/2014/main" id="{EB19A9EF-C1F3-4625-B790-FD5E67753B11}"/>
              </a:ext>
            </a:extLst>
          </p:cNvPr>
          <p:cNvSpPr/>
          <p:nvPr/>
        </p:nvSpPr>
        <p:spPr>
          <a:xfrm>
            <a:off x="5888130" y="6372520"/>
            <a:ext cx="73152" cy="7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D4B9D8-ED17-4B65-BA9F-0CAC2680CE0D}"/>
              </a:ext>
            </a:extLst>
          </p:cNvPr>
          <p:cNvSpPr txBox="1"/>
          <p:nvPr/>
        </p:nvSpPr>
        <p:spPr>
          <a:xfrm>
            <a:off x="8013950" y="1677610"/>
            <a:ext cx="3880204" cy="954107"/>
          </a:xfrm>
          <a:prstGeom prst="rect">
            <a:avLst/>
          </a:prstGeom>
          <a:noFill/>
        </p:spPr>
        <p:txBody>
          <a:bodyPr wrap="square" rtlCol="0">
            <a:spAutoFit/>
          </a:bodyPr>
          <a:lstStyle/>
          <a:p>
            <a:r>
              <a:rPr lang="en-US" dirty="0"/>
              <a:t>There can only be one pressure at a point!</a:t>
            </a:r>
          </a:p>
        </p:txBody>
      </p:sp>
    </p:spTree>
    <p:extLst>
      <p:ext uri="{BB962C8B-B14F-4D97-AF65-F5344CB8AC3E}">
        <p14:creationId xmlns:p14="http://schemas.microsoft.com/office/powerpoint/2010/main" val="142445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55153D-69D8-4D69-9FE0-0C5DB90E782C}"/>
              </a:ext>
            </a:extLst>
          </p:cNvPr>
          <p:cNvCxnSpPr>
            <a:cxnSpLocks/>
          </p:cNvCxnSpPr>
          <p:nvPr/>
        </p:nvCxnSpPr>
        <p:spPr>
          <a:xfrm>
            <a:off x="327875" y="2905026"/>
            <a:ext cx="86181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2810A51-3E23-4D81-85E2-3CCD4CBA3EE8}"/>
              </a:ext>
            </a:extLst>
          </p:cNvPr>
          <p:cNvGrpSpPr/>
          <p:nvPr/>
        </p:nvGrpSpPr>
        <p:grpSpPr>
          <a:xfrm>
            <a:off x="10251185" y="2249923"/>
            <a:ext cx="821059" cy="662959"/>
            <a:chOff x="10251185" y="2249923"/>
            <a:chExt cx="821059" cy="662959"/>
          </a:xfrm>
        </p:grpSpPr>
        <p:cxnSp>
          <p:nvCxnSpPr>
            <p:cNvPr id="49" name="Straight Connector 48">
              <a:extLst>
                <a:ext uri="{FF2B5EF4-FFF2-40B4-BE49-F238E27FC236}">
                  <a16:creationId xmlns:a16="http://schemas.microsoft.com/office/drawing/2014/main" id="{BB56A439-E551-45EE-90A1-47F6EB44ED3A}"/>
                </a:ext>
              </a:extLst>
            </p:cNvPr>
            <p:cNvCxnSpPr/>
            <p:nvPr/>
          </p:nvCxnSpPr>
          <p:spPr>
            <a:xfrm>
              <a:off x="10341204" y="2912882"/>
              <a:ext cx="64102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B36F2C-1458-432F-AC3A-8A249FD86812}"/>
                </a:ext>
              </a:extLst>
            </p:cNvPr>
            <p:cNvSpPr txBox="1"/>
            <p:nvPr/>
          </p:nvSpPr>
          <p:spPr>
            <a:xfrm>
              <a:off x="10251185" y="2249923"/>
              <a:ext cx="821059" cy="523220"/>
            </a:xfrm>
            <a:prstGeom prst="rect">
              <a:avLst/>
            </a:prstGeom>
            <a:noFill/>
          </p:spPr>
          <p:txBody>
            <a:bodyPr wrap="none" rtlCol="0">
              <a:spAutoFit/>
            </a:bodyPr>
            <a:lstStyle/>
            <a:p>
              <a:r>
                <a:rPr lang="en-US" dirty="0"/>
                <a:t>inlet</a:t>
              </a:r>
            </a:p>
          </p:txBody>
        </p:sp>
      </p:grpSp>
      <p:grpSp>
        <p:nvGrpSpPr>
          <p:cNvPr id="59" name="Group 58">
            <a:extLst>
              <a:ext uri="{FF2B5EF4-FFF2-40B4-BE49-F238E27FC236}">
                <a16:creationId xmlns:a16="http://schemas.microsoft.com/office/drawing/2014/main" id="{D84DA95D-3490-41B0-B7ED-F0275E32E37A}"/>
              </a:ext>
            </a:extLst>
          </p:cNvPr>
          <p:cNvGrpSpPr/>
          <p:nvPr/>
        </p:nvGrpSpPr>
        <p:grpSpPr>
          <a:xfrm>
            <a:off x="9131429" y="2246840"/>
            <a:ext cx="1000595" cy="725745"/>
            <a:chOff x="9131429" y="2246840"/>
            <a:chExt cx="1000595" cy="725745"/>
          </a:xfrm>
        </p:grpSpPr>
        <p:cxnSp>
          <p:nvCxnSpPr>
            <p:cNvPr id="85" name="Straight Connector 84">
              <a:extLst>
                <a:ext uri="{FF2B5EF4-FFF2-40B4-BE49-F238E27FC236}">
                  <a16:creationId xmlns:a16="http://schemas.microsoft.com/office/drawing/2014/main" id="{92BCF3FF-FC4A-42A1-95D6-E0ECA915A0A5}"/>
                </a:ext>
              </a:extLst>
            </p:cNvPr>
            <p:cNvCxnSpPr>
              <a:cxnSpLocks/>
            </p:cNvCxnSpPr>
            <p:nvPr/>
          </p:nvCxnSpPr>
          <p:spPr>
            <a:xfrm>
              <a:off x="9258693" y="2972585"/>
              <a:ext cx="3849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4F55E37-A260-4DD3-ACC8-363D81A6D325}"/>
                </a:ext>
              </a:extLst>
            </p:cNvPr>
            <p:cNvSpPr txBox="1"/>
            <p:nvPr/>
          </p:nvSpPr>
          <p:spPr>
            <a:xfrm>
              <a:off x="9131429" y="2246840"/>
              <a:ext cx="1000595" cy="523220"/>
            </a:xfrm>
            <a:prstGeom prst="rect">
              <a:avLst/>
            </a:prstGeom>
            <a:noFill/>
          </p:spPr>
          <p:txBody>
            <a:bodyPr wrap="none" rtlCol="0">
              <a:spAutoFit/>
            </a:bodyPr>
            <a:lstStyle/>
            <a:p>
              <a:r>
                <a:rPr lang="en-US" dirty="0"/>
                <a:t>outlet</a:t>
              </a:r>
            </a:p>
          </p:txBody>
        </p:sp>
      </p:grpSp>
      <p:sp>
        <p:nvSpPr>
          <p:cNvPr id="56" name="TextBox 55">
            <a:extLst>
              <a:ext uri="{FF2B5EF4-FFF2-40B4-BE49-F238E27FC236}">
                <a16:creationId xmlns:a16="http://schemas.microsoft.com/office/drawing/2014/main" id="{1A9162F4-CBFD-41C0-A742-69B0C74AACB0}"/>
              </a:ext>
            </a:extLst>
          </p:cNvPr>
          <p:cNvSpPr txBox="1"/>
          <p:nvPr/>
        </p:nvSpPr>
        <p:spPr>
          <a:xfrm>
            <a:off x="434516" y="1659585"/>
            <a:ext cx="9151993" cy="523220"/>
          </a:xfrm>
          <a:prstGeom prst="rect">
            <a:avLst/>
          </a:prstGeom>
          <a:noFill/>
        </p:spPr>
        <p:txBody>
          <a:bodyPr wrap="none" rtlCol="0">
            <a:spAutoFit/>
          </a:bodyPr>
          <a:lstStyle/>
          <a:p>
            <a:r>
              <a:rPr lang="en-US" dirty="0"/>
              <a:t>Water flows from inlet to outlet as long as </a:t>
            </a:r>
            <a:r>
              <a:rPr lang="en-US" dirty="0" err="1"/>
              <a:t>inletHW</a:t>
            </a:r>
            <a:r>
              <a:rPr lang="en-US" dirty="0"/>
              <a:t>&gt;</a:t>
            </a:r>
            <a:r>
              <a:rPr lang="en-US" dirty="0" err="1"/>
              <a:t>outletHW</a:t>
            </a:r>
            <a:endParaRPr lang="en-US" dirty="0"/>
          </a:p>
        </p:txBody>
      </p:sp>
    </p:spTree>
    <p:extLst>
      <p:ext uri="{BB962C8B-B14F-4D97-AF65-F5344CB8AC3E}">
        <p14:creationId xmlns:p14="http://schemas.microsoft.com/office/powerpoint/2010/main" val="72447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0C95-813C-4F9D-8E46-FC9B45E83004}"/>
              </a:ext>
            </a:extLst>
          </p:cNvPr>
          <p:cNvSpPr>
            <a:spLocks noGrp="1"/>
          </p:cNvSpPr>
          <p:nvPr>
            <p:ph type="title"/>
          </p:nvPr>
        </p:nvSpPr>
        <p:spPr/>
        <p:txBody>
          <a:bodyPr/>
          <a:lstStyle/>
          <a:p>
            <a:r>
              <a:rPr lang="en-US" dirty="0"/>
              <a:t>What didn’t you see?</a:t>
            </a:r>
          </a:p>
        </p:txBody>
      </p:sp>
      <p:pic>
        <p:nvPicPr>
          <p:cNvPr id="750598" name="Picture 6" descr="https://www.rotork.com/uploads/casestudies/227/primary-image.jpg">
            <a:extLst>
              <a:ext uri="{FF2B5EF4-FFF2-40B4-BE49-F238E27FC236}">
                <a16:creationId xmlns:a16="http://schemas.microsoft.com/office/drawing/2014/main" id="{BCFEBA51-59BE-4DC5-8228-6C772874D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840" y="1577194"/>
            <a:ext cx="3963081" cy="52808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2C539D2-E029-4DD5-B559-584436D91795}"/>
              </a:ext>
            </a:extLst>
          </p:cNvPr>
          <p:cNvGrpSpPr/>
          <p:nvPr/>
        </p:nvGrpSpPr>
        <p:grpSpPr>
          <a:xfrm>
            <a:off x="92636" y="1635509"/>
            <a:ext cx="3269129" cy="3063763"/>
            <a:chOff x="92636" y="1635509"/>
            <a:chExt cx="3269129" cy="3063763"/>
          </a:xfrm>
        </p:grpSpPr>
        <p:pic>
          <p:nvPicPr>
            <p:cNvPr id="750596" name="Picture 4" descr="https://portlandengineers.com/wp-content/uploads/2018/05/20160512_160624-1.jpg">
              <a:extLst>
                <a:ext uri="{FF2B5EF4-FFF2-40B4-BE49-F238E27FC236}">
                  <a16:creationId xmlns:a16="http://schemas.microsoft.com/office/drawing/2014/main" id="{E938E69C-66B1-4823-BA44-20EAF9DF1E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026"/>
            <a:stretch/>
          </p:blipFill>
          <p:spPr bwMode="auto">
            <a:xfrm>
              <a:off x="92636" y="2144331"/>
              <a:ext cx="3269129" cy="25549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AE0853-40C1-40A4-A84E-FAA7521FBBEF}"/>
                </a:ext>
              </a:extLst>
            </p:cNvPr>
            <p:cNvSpPr/>
            <p:nvPr/>
          </p:nvSpPr>
          <p:spPr>
            <a:xfrm>
              <a:off x="1117898" y="1635509"/>
              <a:ext cx="1218603" cy="523220"/>
            </a:xfrm>
            <a:prstGeom prst="rect">
              <a:avLst/>
            </a:prstGeom>
          </p:spPr>
          <p:txBody>
            <a:bodyPr wrap="none">
              <a:spAutoFit/>
            </a:bodyPr>
            <a:lstStyle/>
            <a:p>
              <a:r>
                <a:rPr lang="en-US" dirty="0">
                  <a:latin typeface="+mn-lt"/>
                </a:rPr>
                <a:t>Pumps</a:t>
              </a:r>
            </a:p>
          </p:txBody>
        </p:sp>
      </p:grpSp>
      <p:grpSp>
        <p:nvGrpSpPr>
          <p:cNvPr id="17" name="Group 16">
            <a:extLst>
              <a:ext uri="{FF2B5EF4-FFF2-40B4-BE49-F238E27FC236}">
                <a16:creationId xmlns:a16="http://schemas.microsoft.com/office/drawing/2014/main" id="{25F4AC2A-D35B-4A6A-B431-3596E86AC025}"/>
              </a:ext>
            </a:extLst>
          </p:cNvPr>
          <p:cNvGrpSpPr/>
          <p:nvPr/>
        </p:nvGrpSpPr>
        <p:grpSpPr>
          <a:xfrm>
            <a:off x="6732494" y="1621111"/>
            <a:ext cx="5175285" cy="523220"/>
            <a:chOff x="6732494" y="1621111"/>
            <a:chExt cx="5175285" cy="523220"/>
          </a:xfrm>
        </p:grpSpPr>
        <p:sp>
          <p:nvSpPr>
            <p:cNvPr id="7" name="TextBox 6">
              <a:extLst>
                <a:ext uri="{FF2B5EF4-FFF2-40B4-BE49-F238E27FC236}">
                  <a16:creationId xmlns:a16="http://schemas.microsoft.com/office/drawing/2014/main" id="{AAC6A57B-75B0-4C9D-8E2B-46B179F19244}"/>
                </a:ext>
              </a:extLst>
            </p:cNvPr>
            <p:cNvSpPr txBox="1"/>
            <p:nvPr/>
          </p:nvSpPr>
          <p:spPr>
            <a:xfrm>
              <a:off x="7649882" y="1621111"/>
              <a:ext cx="4257897" cy="523220"/>
            </a:xfrm>
            <a:prstGeom prst="rect">
              <a:avLst/>
            </a:prstGeom>
            <a:noFill/>
          </p:spPr>
          <p:txBody>
            <a:bodyPr wrap="none" rtlCol="0">
              <a:spAutoFit/>
            </a:bodyPr>
            <a:lstStyle/>
            <a:p>
              <a:r>
                <a:rPr lang="en-US" dirty="0"/>
                <a:t>Conduits for electrical wires</a:t>
              </a:r>
            </a:p>
          </p:txBody>
        </p:sp>
        <p:cxnSp>
          <p:nvCxnSpPr>
            <p:cNvPr id="9" name="Straight Arrow Connector 8">
              <a:extLst>
                <a:ext uri="{FF2B5EF4-FFF2-40B4-BE49-F238E27FC236}">
                  <a16:creationId xmlns:a16="http://schemas.microsoft.com/office/drawing/2014/main" id="{6D98697A-AACD-4985-8D7D-49BF578DA0E3}"/>
                </a:ext>
              </a:extLst>
            </p:cNvPr>
            <p:cNvCxnSpPr>
              <a:stCxn id="7" idx="1"/>
            </p:cNvCxnSpPr>
            <p:nvPr/>
          </p:nvCxnSpPr>
          <p:spPr>
            <a:xfrm flipH="1">
              <a:off x="6732494" y="1882721"/>
              <a:ext cx="917388" cy="143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68BCC7E-E124-4428-B4AE-BA81FF4F9B0A}"/>
              </a:ext>
            </a:extLst>
          </p:cNvPr>
          <p:cNvGrpSpPr/>
          <p:nvPr/>
        </p:nvGrpSpPr>
        <p:grpSpPr>
          <a:xfrm>
            <a:off x="207552" y="4882453"/>
            <a:ext cx="5136141" cy="954107"/>
            <a:chOff x="207552" y="4882453"/>
            <a:chExt cx="5136141" cy="954107"/>
          </a:xfrm>
        </p:grpSpPr>
        <p:sp>
          <p:nvSpPr>
            <p:cNvPr id="10" name="TextBox 9">
              <a:extLst>
                <a:ext uri="{FF2B5EF4-FFF2-40B4-BE49-F238E27FC236}">
                  <a16:creationId xmlns:a16="http://schemas.microsoft.com/office/drawing/2014/main" id="{A540FCE8-E241-4963-91BE-5885DF3E569B}"/>
                </a:ext>
              </a:extLst>
            </p:cNvPr>
            <p:cNvSpPr txBox="1"/>
            <p:nvPr/>
          </p:nvSpPr>
          <p:spPr>
            <a:xfrm>
              <a:off x="207552" y="4882453"/>
              <a:ext cx="3154213" cy="954107"/>
            </a:xfrm>
            <a:prstGeom prst="rect">
              <a:avLst/>
            </a:prstGeom>
            <a:noFill/>
          </p:spPr>
          <p:txBody>
            <a:bodyPr wrap="square" rtlCol="0">
              <a:spAutoFit/>
            </a:bodyPr>
            <a:lstStyle/>
            <a:p>
              <a:r>
                <a:rPr lang="en-US" dirty="0">
                  <a:latin typeface="+mn-lt"/>
                </a:rPr>
                <a:t>Pneumatic control tubes</a:t>
              </a:r>
            </a:p>
          </p:txBody>
        </p:sp>
        <p:cxnSp>
          <p:nvCxnSpPr>
            <p:cNvPr id="14" name="Straight Arrow Connector 13">
              <a:extLst>
                <a:ext uri="{FF2B5EF4-FFF2-40B4-BE49-F238E27FC236}">
                  <a16:creationId xmlns:a16="http://schemas.microsoft.com/office/drawing/2014/main" id="{6A092215-B416-4DDE-96C2-3F4B2BA733F5}"/>
                </a:ext>
              </a:extLst>
            </p:cNvPr>
            <p:cNvCxnSpPr>
              <a:cxnSpLocks/>
              <a:stCxn id="10" idx="3"/>
            </p:cNvCxnSpPr>
            <p:nvPr/>
          </p:nvCxnSpPr>
          <p:spPr>
            <a:xfrm flipV="1">
              <a:off x="3361765" y="5280807"/>
              <a:ext cx="1981928" cy="78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2DA65F5-2E0B-4732-A488-A32A361C6D8A}"/>
              </a:ext>
            </a:extLst>
          </p:cNvPr>
          <p:cNvGrpSpPr/>
          <p:nvPr/>
        </p:nvGrpSpPr>
        <p:grpSpPr>
          <a:xfrm>
            <a:off x="7649882" y="3694376"/>
            <a:ext cx="4542117" cy="3163623"/>
            <a:chOff x="7649882" y="3694376"/>
            <a:chExt cx="4542117" cy="3163623"/>
          </a:xfrm>
        </p:grpSpPr>
        <p:pic>
          <p:nvPicPr>
            <p:cNvPr id="750594" name="Picture 2" descr="https://portlandengineers.com/wp-content/uploads/2018/05/jim-lotwp-virtualization-kinda-blurred.jpg">
              <a:extLst>
                <a:ext uri="{FF2B5EF4-FFF2-40B4-BE49-F238E27FC236}">
                  <a16:creationId xmlns:a16="http://schemas.microsoft.com/office/drawing/2014/main" id="{1223F0C2-BB3A-445B-BD08-5302524ECA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882" y="4303058"/>
              <a:ext cx="4542117" cy="255494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76C5C1D-DAB4-4569-A3E6-708BD8E47576}"/>
                </a:ext>
              </a:extLst>
            </p:cNvPr>
            <p:cNvSpPr/>
            <p:nvPr/>
          </p:nvSpPr>
          <p:spPr>
            <a:xfrm>
              <a:off x="8850531" y="3694376"/>
              <a:ext cx="1856598" cy="523220"/>
            </a:xfrm>
            <a:prstGeom prst="rect">
              <a:avLst/>
            </a:prstGeom>
          </p:spPr>
          <p:txBody>
            <a:bodyPr wrap="none">
              <a:spAutoFit/>
            </a:bodyPr>
            <a:lstStyle/>
            <a:p>
              <a:r>
                <a:rPr lang="en-US" dirty="0">
                  <a:latin typeface="+mn-lt"/>
                </a:rPr>
                <a:t>Computers</a:t>
              </a:r>
            </a:p>
          </p:txBody>
        </p:sp>
      </p:grpSp>
    </p:spTree>
    <p:extLst>
      <p:ext uri="{BB962C8B-B14F-4D97-AF65-F5344CB8AC3E}">
        <p14:creationId xmlns:p14="http://schemas.microsoft.com/office/powerpoint/2010/main" val="91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368119" cy="1143000"/>
          </a:xfrm>
        </p:spPr>
        <p:txBody>
          <a:bodyPr/>
          <a:lstStyle/>
          <a:p>
            <a:r>
              <a:rPr lang="en-US" dirty="0"/>
              <a:t>Computer controlled flows and water levels in water treatment plants</a:t>
            </a:r>
          </a:p>
        </p:txBody>
      </p:sp>
      <p:sp>
        <p:nvSpPr>
          <p:cNvPr id="4" name="Content Placeholder 3"/>
          <p:cNvSpPr>
            <a:spLocks noGrp="1"/>
          </p:cNvSpPr>
          <p:nvPr>
            <p:ph idx="1"/>
          </p:nvPr>
        </p:nvSpPr>
        <p:spPr/>
        <p:txBody>
          <a:bodyPr/>
          <a:lstStyle/>
          <a:p>
            <a:r>
              <a:rPr lang="en-US" dirty="0"/>
              <a:t>Are easier to design and MUCH harder to maintain</a:t>
            </a:r>
          </a:p>
          <a:p>
            <a:r>
              <a:rPr lang="en-US" dirty="0"/>
              <a:t>Enable consultants to pass design error risk off to the vendors</a:t>
            </a:r>
          </a:p>
          <a:p>
            <a:r>
              <a:rPr lang="en-US" dirty="0"/>
              <a:t>Introduce unnecessary complexity that gets in the way of successful plant operation because it is more difficult for the operators to diagnose problems</a:t>
            </a:r>
          </a:p>
          <a:p>
            <a:r>
              <a:rPr lang="en-US" dirty="0"/>
              <a:t>Have high part counts and layers of interdependent systems including water levels and flows, sensors, hardware to digitize signals, software, hardware to send control signals to valves, mechanized valves</a:t>
            </a:r>
          </a:p>
        </p:txBody>
      </p:sp>
      <p:pic>
        <p:nvPicPr>
          <p:cNvPr id="6" name="Picture 6" descr="https://www.rotork.com/uploads/casestudies/227/primary-image.jpg">
            <a:extLst>
              <a:ext uri="{FF2B5EF4-FFF2-40B4-BE49-F238E27FC236}">
                <a16:creationId xmlns:a16="http://schemas.microsoft.com/office/drawing/2014/main" id="{544332D9-BC87-40BD-8E0B-8F8C69747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841" y="-23004"/>
            <a:ext cx="1700159" cy="226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for Fluids</a:t>
            </a:r>
          </a:p>
        </p:txBody>
      </p:sp>
      <p:sp>
        <p:nvSpPr>
          <p:cNvPr id="4" name="Content Placeholder 3"/>
          <p:cNvSpPr>
            <a:spLocks noGrp="1"/>
          </p:cNvSpPr>
          <p:nvPr>
            <p:ph idx="1"/>
          </p:nvPr>
        </p:nvSpPr>
        <p:spPr>
          <a:xfrm>
            <a:off x="457200" y="1600200"/>
            <a:ext cx="9099176" cy="4525963"/>
          </a:xfrm>
        </p:spPr>
        <p:txBody>
          <a:bodyPr/>
          <a:lstStyle/>
          <a:p>
            <a:r>
              <a:rPr lang="en-US" sz="2800" dirty="0"/>
              <a:t>We use smart physics and fluids to create elegant designs</a:t>
            </a:r>
          </a:p>
          <a:p>
            <a:pPr lvl="1"/>
            <a:r>
              <a:rPr lang="en-US" sz="2400" dirty="0"/>
              <a:t>Create fail proof designs using smart hydraulic controls</a:t>
            </a:r>
          </a:p>
          <a:p>
            <a:pPr lvl="1"/>
            <a:r>
              <a:rPr lang="en-US" sz="2400" dirty="0"/>
              <a:t>Make it easy for operators to learn how their plant works</a:t>
            </a:r>
          </a:p>
          <a:p>
            <a:r>
              <a:rPr lang="en-US" sz="2800" dirty="0"/>
              <a:t>We eliminate all moving parts that aren’t needed</a:t>
            </a:r>
          </a:p>
          <a:p>
            <a:r>
              <a:rPr lang="en-US" sz="2800" dirty="0"/>
              <a:t>We design the geometry so the water makes all the right moves!</a:t>
            </a:r>
          </a:p>
          <a:p>
            <a:r>
              <a:rPr lang="en-US" sz="2800" dirty="0"/>
              <a:t>We write our plant operation code in concrete and PVC!</a:t>
            </a:r>
          </a:p>
          <a:p>
            <a:pPr lvl="1"/>
            <a:r>
              <a:rPr lang="en-US" sz="2400" dirty="0"/>
              <a:t>flow control including flow splitting between units in parallel</a:t>
            </a:r>
          </a:p>
          <a:p>
            <a:pPr lvl="1"/>
            <a:r>
              <a:rPr lang="en-US" sz="2400" dirty="0"/>
              <a:t>filter cycling between filtration and cleaning modes </a:t>
            </a:r>
          </a:p>
        </p:txBody>
      </p:sp>
      <p:pic>
        <p:nvPicPr>
          <p:cNvPr id="5" name="Picture 4">
            <a:extLst>
              <a:ext uri="{FF2B5EF4-FFF2-40B4-BE49-F238E27FC236}">
                <a16:creationId xmlns:a16="http://schemas.microsoft.com/office/drawing/2014/main" id="{E73BBCA8-B656-4483-B6CB-D19607AA902A}"/>
              </a:ext>
            </a:extLst>
          </p:cNvPr>
          <p:cNvPicPr>
            <a:picLocks noChangeAspect="1"/>
          </p:cNvPicPr>
          <p:nvPr/>
        </p:nvPicPr>
        <p:blipFill>
          <a:blip r:embed="rId2"/>
          <a:stretch>
            <a:fillRect/>
          </a:stretch>
        </p:blipFill>
        <p:spPr>
          <a:xfrm>
            <a:off x="9466729" y="3123394"/>
            <a:ext cx="2725271" cy="1277019"/>
          </a:xfrm>
          <a:prstGeom prst="rect">
            <a:avLst/>
          </a:prstGeom>
        </p:spPr>
      </p:pic>
      <p:pic>
        <p:nvPicPr>
          <p:cNvPr id="2" name="Picture 1">
            <a:extLst>
              <a:ext uri="{FF2B5EF4-FFF2-40B4-BE49-F238E27FC236}">
                <a16:creationId xmlns:a16="http://schemas.microsoft.com/office/drawing/2014/main" id="{02594AFC-DB2E-42D1-AA5E-AA81FB3147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08482" y="4509270"/>
            <a:ext cx="2131411" cy="2228987"/>
          </a:xfrm>
          <a:prstGeom prst="rect">
            <a:avLst/>
          </a:prstGeom>
        </p:spPr>
      </p:pic>
    </p:spTree>
    <p:extLst>
      <p:ext uri="{BB962C8B-B14F-4D97-AF65-F5344CB8AC3E}">
        <p14:creationId xmlns:p14="http://schemas.microsoft.com/office/powerpoint/2010/main" val="148574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Pressure drag (normal force)</a:t>
            </a:r>
          </a:p>
          <a:p>
            <a:pPr marL="514350" indent="-514350">
              <a:buFont typeface="+mj-lt"/>
              <a:buAutoNum type="arabicPeriod"/>
            </a:pPr>
            <a:r>
              <a:rPr lang="en-US" dirty="0"/>
              <a:t>Shear drag (tangent force)</a:t>
            </a:r>
          </a:p>
          <a:p>
            <a:pPr marL="514350" indent="-514350">
              <a:buFont typeface="+mj-lt"/>
              <a:buAutoNum type="arabicPeriod"/>
            </a:pPr>
            <a:r>
              <a:rPr lang="en-US" dirty="0"/>
              <a:t>Lift drag</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drag</a:t>
            </a:r>
          </a:p>
        </p:txBody>
      </p:sp>
      <p:sp>
        <p:nvSpPr>
          <p:cNvPr id="3" name="Content Placeholder 2"/>
          <p:cNvSpPr>
            <a:spLocks noGrp="1"/>
          </p:cNvSpPr>
          <p:nvPr>
            <p:ph idx="1"/>
          </p:nvPr>
        </p:nvSpPr>
        <p:spPr/>
        <p:txBody>
          <a:bodyPr/>
          <a:lstStyle/>
          <a:p>
            <a:pPr marL="514350" indent="-514350">
              <a:buFont typeface="+mj-lt"/>
              <a:buAutoNum type="arabicPeriod"/>
            </a:pPr>
            <a:r>
              <a:rPr lang="en-US" dirty="0"/>
              <a:t>Round disk tangent </a:t>
            </a:r>
            <a:br>
              <a:rPr lang="en-US" dirty="0"/>
            </a:br>
            <a:r>
              <a:rPr lang="en-US" dirty="0"/>
              <a:t>to wind</a:t>
            </a:r>
          </a:p>
          <a:p>
            <a:pPr marL="514350" indent="-514350">
              <a:buFont typeface="+mj-lt"/>
              <a:buAutoNum type="arabicPeriod"/>
            </a:pPr>
            <a:r>
              <a:rPr lang="en-US" dirty="0"/>
              <a:t>Round disk perpendicular </a:t>
            </a:r>
            <a:br>
              <a:rPr lang="en-US" dirty="0"/>
            </a:br>
            <a:r>
              <a:rPr lang="en-US" dirty="0"/>
              <a:t>to wind</a:t>
            </a:r>
          </a:p>
          <a:p>
            <a:pPr marL="514350" indent="-514350">
              <a:buFont typeface="+mj-lt"/>
              <a:buAutoNum type="arabicPeriod"/>
            </a:pPr>
            <a:r>
              <a:rPr lang="en-US" dirty="0"/>
              <a:t>Hemisphere with convex </a:t>
            </a:r>
            <a:br>
              <a:rPr lang="en-US" dirty="0"/>
            </a:br>
            <a:r>
              <a:rPr lang="en-US" dirty="0"/>
              <a:t>side facing wind</a:t>
            </a:r>
          </a:p>
          <a:p>
            <a:pPr marL="514350" indent="-514350">
              <a:buFont typeface="+mj-lt"/>
              <a:buAutoNum type="arabicPeriod"/>
            </a:pPr>
            <a:r>
              <a:rPr lang="en-US" dirty="0"/>
              <a:t>Hemisphere with concave </a:t>
            </a:r>
            <a:br>
              <a:rPr lang="en-US" dirty="0"/>
            </a:br>
            <a:r>
              <a:rPr lang="en-US" dirty="0"/>
              <a:t>side 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6.1567"/>
  <p:tag name="LATEXADDIN" val="\documentclass{article}&#10;\usepackage{amsmath}&#10;\pagestyle{empty}&#10;\begin{document}&#10;&#10;$$\Pi_{vc} A_{or} = A_{vc}$$&#10;&#10;&#10;\end{document}"/>
  <p:tag name="IGUANATEXSIZE" val="23"/>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92.9509"/>
  <p:tag name="LATEXADDIN" val="\documentclass{article}&#10;\usepackage{amsmath}&#10;\pagestyle{empty}&#10;\begin{document}&#10;&#10;&#10;$$p_2&lt;p_1$$&#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42.6697"/>
  <p:tag name="LATEXADDIN" val="\documentclass{article}&#10;\usepackage{amsmath}&#10;\pagestyle{empty}&#10;\begin{document}&#10;&#10;&#10;$$h_{\rm{f}} \, = \, {\rm{f}} \frac{L}{D} \frac{\bar v^2}{2g}$$&#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373.4533"/>
  <p:tag name="LATEXADDIN" val="\documentclass{article}&#10;\usepackage{amsmath}&#10;\pagestyle{empty}&#10;\begin{document}&#10;&#10;&#10;$$z_2=z_1$$&#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08.9238"/>
  <p:tag name="LATEXADDIN" val="\documentclass{article}&#10;\usepackage{amsmath}&#10;\pagestyle{empty}&#10;\begin{document}&#10;&#10;$$ h_{\rm{f}} = {\rm{f}} \frac{L}{d} \frac{V^2}{2g}$$&#10;&#10;&#10;\end{document}"/>
  <p:tag name="IGUANATEXSIZE" val="25"/>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01.1998"/>
  <p:tag name="LATEXADDIN" val="\documentclass{article}&#10;\usepackage{amsmath}&#10;\pagestyle{empty}&#10;\begin{document}&#10;&#10;&#10;$$V_2&gt;V_1$$&#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32.4335"/>
  <p:tag name="LATEXADDIN" val="\documentclass{article}&#10;\usepackage{amsmath}&#10;\pagestyle{empty}&#10;\begin{document}&#10;&#10;&#10;&#10;$$p_{in}= \rho gh$$&#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04.462"/>
  <p:tag name="LATEXADDIN" val="\documentclass{article}&#10;\usepackage{amsmath}&#10;\pagestyle{empty}&#10;\begin{document}&#10;&#10;$$ \sum{K}$$&#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63.892"/>
  <p:tag name="LATEXADDIN" val="\documentclass{article}&#10;\usepackage{amsmath}&#10;\pagestyle{empty}&#10;\begin{document}&#10;&#10;$$P_{1_{left}} = \rho g H_{lef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69.9662"/>
  <p:tag name="LATEXADDIN" val="\documentclass{article}&#10;\usepackage{amsmath}&#10;\pagestyle{empty}&#10;\begin{document}&#10;&#10;$$H_{lef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26.9591"/>
  <p:tag name="LATEXADDIN" val="\documentclass{article}&#10;\usepackage{amsmath}&#10;\pagestyle{empty}&#10;\begin{document}&#10;&#10;$$H_{righ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973.3784"/>
  <p:tag name="LATEXADDIN" val="\documentclass{article}&#10;\usepackage{amsmath}&#10;\pagestyle{empty}&#10;\begin{document}&#10;&#10;$$P_{1_{right}} = \rho g H_{righ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94.9006"/>
  <p:tag name="LATEXADDIN" val="\documentclass{article}&#10;\usepackage{amsmath}&#10;\pagestyle{empty}&#10;\begin{document}&#10;&#10;$$P_{1_{left}} &gt; P_{1_{right}}$$&#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86.1642"/>
  <p:tag name="LATEXADDIN" val="\documentclass{article}&#10;\usepackage{amsmath}&#10;\pagestyle{empty}&#10;\begin{document}&#10;&#10;$$V = \sqrt{2g\Delta h}$$&#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1_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127895</TotalTime>
  <Words>2356</Words>
  <Application>Microsoft Office PowerPoint</Application>
  <PresentationFormat>Widescreen</PresentationFormat>
  <Paragraphs>335</Paragraphs>
  <Slides>38</Slides>
  <Notes>20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38</vt:i4>
      </vt:variant>
    </vt:vector>
  </HeadingPairs>
  <TitlesOfParts>
    <vt:vector size="51" baseType="lpstr">
      <vt:lpstr>Cambria Math</vt:lpstr>
      <vt:lpstr>Times New Roman</vt:lpstr>
      <vt:lpstr>Euclid Symbol</vt:lpstr>
      <vt:lpstr>Calibri</vt:lpstr>
      <vt:lpstr>Arial</vt:lpstr>
      <vt:lpstr>Baskerville Old Face</vt:lpstr>
      <vt:lpstr>Wingdings</vt:lpstr>
      <vt:lpstr>Century Gothic</vt:lpstr>
      <vt:lpstr>Candara</vt:lpstr>
      <vt:lpstr>Arial Rounded MT Bold</vt:lpstr>
      <vt:lpstr>SWOT 2021</vt:lpstr>
      <vt:lpstr>1_SWOT 2021</vt:lpstr>
      <vt:lpstr>Equation</vt:lpstr>
      <vt:lpstr>Fluids Review</vt:lpstr>
      <vt:lpstr>Preview of What Onshape Can Do Plant 10-80 L/s</vt:lpstr>
      <vt:lpstr>PowerPoint Presentation</vt:lpstr>
      <vt:lpstr>What didn’t you see?</vt:lpstr>
      <vt:lpstr>Computer controlled flows and water levels in water treatment plants</vt:lpstr>
      <vt:lpstr>Motivation for Fluids</vt:lpstr>
      <vt:lpstr>Fluids Review</vt:lpstr>
      <vt:lpstr>PowerPoint Presentation</vt:lpstr>
      <vt:lpstr>drag</vt:lpstr>
      <vt:lpstr>Streamlines</vt:lpstr>
      <vt:lpstr>Why is there drag?</vt:lpstr>
      <vt:lpstr>PowerPoint Presentation</vt:lpstr>
      <vt:lpstr>Which equation do you use to measure the head loss in a pipe system?</vt:lpstr>
      <vt:lpstr>Which flow loses mechanical energy to heat? Where can you apply the Bernoulli equation?</vt:lpstr>
      <vt:lpstr>Orifice Equation: Flow Contraction – Use Bernoulli</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Head loss through a long, rough pipe with turbulent flow</vt:lpstr>
      <vt:lpstr>How do you design a pipe using the Moody Diagram?</vt:lpstr>
      <vt:lpstr>In search of better design tools</vt:lpstr>
      <vt:lpstr>Head Loss: Minor Losses</vt:lpstr>
      <vt:lpstr>Three forms of Minor Loss equation</vt:lpstr>
      <vt:lpstr>Which points are `in` and `out` for finding the Minor Loss coefficient?</vt:lpstr>
      <vt:lpstr>Three forms of Minor Loss equation</vt:lpstr>
      <vt:lpstr>PowerPoint Presentation</vt:lpstr>
      <vt:lpstr>Elevation difference = head loss trick</vt:lpstr>
      <vt:lpstr>Let’s try to figure this out!</vt:lpstr>
      <vt:lpstr>Take 2</vt:lpstr>
      <vt:lpstr>Elevation difference = head loss trick</vt:lpstr>
      <vt:lpstr>Solar Pumped System in India</vt:lpstr>
      <vt:lpstr>Will the pump be able to lift more water up to the tank if the vertical pipe is smaller diameter?</vt:lpstr>
      <vt:lpstr>How can you make water flow up through a tank (by gravity)?</vt:lpstr>
      <vt:lpstr>What happens next?</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1845</cp:revision>
  <cp:lastPrinted>2017-09-05T11:56:51Z</cp:lastPrinted>
  <dcterms:created xsi:type="dcterms:W3CDTF">2004-08-17T19:01:02Z</dcterms:created>
  <dcterms:modified xsi:type="dcterms:W3CDTF">2022-01-20T01:10:31Z</dcterms:modified>
</cp:coreProperties>
</file>